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9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A364C-02F6-4AFC-9A3C-A61675A3C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00915-A431-4C2A-B978-75286601F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1D66B-1877-4392-837E-D88462B45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6277-C455-4C0D-B1F5-8BBA0490D493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C133D-860E-412D-88BC-DD2735B0B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69091-BD8D-47A4-B2F7-662E4295D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AFD-63E9-44A1-99EF-A6D2494D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8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DDF8E-8D2F-4A7D-AFE2-DA043455F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1145B-8091-441D-9FD4-9DD5DD211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38E84-7478-45F6-94EA-78997A83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6277-C455-4C0D-B1F5-8BBA0490D493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C8E5A-B3E4-4126-81DB-A2E872106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629F2-BAB0-43D5-8CBB-4C18C086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AFD-63E9-44A1-99EF-A6D2494D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6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B37A55-F755-437D-9B9E-A43E97638B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543E0-90A1-4155-81ED-1D804AE90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2150E-066D-4EA8-A2A4-7A18EF760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6277-C455-4C0D-B1F5-8BBA0490D493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B2E64-EE9B-4669-B3D4-D003FDEA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96E97-2E9A-4EBD-9C76-BC7DCD1A3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AFD-63E9-44A1-99EF-A6D2494D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4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6277-C455-4C0D-B1F5-8BBA0490D493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AFD-63E9-44A1-99EF-A6D2494D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8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6277-C455-4C0D-B1F5-8BBA0490D493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AFD-63E9-44A1-99EF-A6D2494D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85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A36277-C455-4C0D-B1F5-8BBA0490D493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224AFD-63E9-44A1-99EF-A6D2494D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3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6277-C455-4C0D-B1F5-8BBA0490D493}" type="datetimeFigureOut">
              <a:rPr lang="en-US" smtClean="0"/>
              <a:t>9/16/18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AFD-63E9-44A1-99EF-A6D2494D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66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6277-C455-4C0D-B1F5-8BBA0490D493}" type="datetimeFigureOut">
              <a:rPr lang="en-US" smtClean="0"/>
              <a:t>9/16/18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AFD-63E9-44A1-99EF-A6D2494D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92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6277-C455-4C0D-B1F5-8BBA0490D493}" type="datetimeFigureOut">
              <a:rPr lang="en-US" smtClean="0"/>
              <a:t>9/16/18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AFD-63E9-44A1-99EF-A6D2494D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21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6277-C455-4C0D-B1F5-8BBA0490D493}" type="datetimeFigureOut">
              <a:rPr lang="en-US" smtClean="0"/>
              <a:t>9/16/18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AFD-63E9-44A1-99EF-A6D2494D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98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6277-C455-4C0D-B1F5-8BBA0490D493}" type="datetimeFigureOut">
              <a:rPr lang="en-US" smtClean="0"/>
              <a:t>9/16/18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AFD-63E9-44A1-99EF-A6D2494D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3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6C27-A563-4C31-B5E1-5F22F2D05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98ECD-D6F9-4B74-A327-B2E33CB9E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A8ECA-1AC6-4EA3-97D9-7D18C51B4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6277-C455-4C0D-B1F5-8BBA0490D493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C4121-14CB-4E84-8FED-83E4D6501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C8103-B9D5-4C59-B13D-2BDA0DD07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AFD-63E9-44A1-99EF-A6D2494D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71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6277-C455-4C0D-B1F5-8BBA0490D493}" type="datetimeFigureOut">
              <a:rPr lang="en-US" smtClean="0"/>
              <a:t>9/16/18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AFD-63E9-44A1-99EF-A6D2494D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61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6277-C455-4C0D-B1F5-8BBA0490D493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AFD-63E9-44A1-99EF-A6D2494D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19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11A36277-C455-4C0D-B1F5-8BBA0490D493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224AFD-63E9-44A1-99EF-A6D2494D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0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61FE0-946D-4551-90CC-FA60B02E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BE254-5177-4EB8-BBF7-87A0560F6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B3347-FC94-44A7-91FA-3DBAAE35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6277-C455-4C0D-B1F5-8BBA0490D493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0324A-5700-4231-8B91-DD9CBFD0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94510-758F-416A-872C-207F3B80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AFD-63E9-44A1-99EF-A6D2494D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00AF-49AF-4B68-BEA7-FC13717C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D8EA7-B43A-41CE-B919-3458CAA19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5E888-5FAB-495F-B82F-668AC1B9F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2A351-FCE6-4670-96D3-CEA603DE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6277-C455-4C0D-B1F5-8BBA0490D493}" type="datetimeFigureOut">
              <a:rPr lang="en-US" smtClean="0"/>
              <a:t>9/16/18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66E38-D896-4ABA-B393-266D90A5A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AE13A-88B5-4D44-AFC5-5DFA0767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AFD-63E9-44A1-99EF-A6D2494D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1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2513-AEEB-4DBF-B146-0EDD6087F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DAB3-54DE-4BAA-8F24-533A8E40C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ABB44-3A41-421D-80F3-8B112FFF7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EE8053-494E-4926-8EAB-EB8EC0DA2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2C76FA-2CB9-421A-8416-7E2015E89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BEB87F-D6DB-42AB-80EB-41DAB87C8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6277-C455-4C0D-B1F5-8BBA0490D493}" type="datetimeFigureOut">
              <a:rPr lang="en-US" smtClean="0"/>
              <a:t>9/16/18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35100F-A981-48D9-98C1-4F4EFFF1E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D62FF2-2F4A-4E9D-B331-71D0D2E3E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AFD-63E9-44A1-99EF-A6D2494D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2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ECE5A-2448-410F-A43F-07EC0D6E7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460DE-7DF7-420A-8A15-4AED0C1F4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6277-C455-4C0D-B1F5-8BBA0490D493}" type="datetimeFigureOut">
              <a:rPr lang="en-US" smtClean="0"/>
              <a:t>9/16/18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6CC12-2ED0-44A1-8D8C-9FE41996A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A5405-143C-4F5E-AF7E-882FCB14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AFD-63E9-44A1-99EF-A6D2494D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9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3A05ED-F25D-493D-AA99-58D9095B3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6277-C455-4C0D-B1F5-8BBA0490D493}" type="datetimeFigureOut">
              <a:rPr lang="en-US" smtClean="0"/>
              <a:t>9/16/18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2DA23B-6A44-49BE-9FE2-0E137C9F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0CE60-989A-4BF9-BB3B-E7B697B8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AFD-63E9-44A1-99EF-A6D2494D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9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8728A-E5CC-4BE3-AD75-233C1075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A90F5-6CA7-4EE2-8555-5D94517A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8FAB6-2E48-4F81-ABAB-DFA8A0957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4E53B-7F79-4576-8844-099B74BF2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6277-C455-4C0D-B1F5-8BBA0490D493}" type="datetimeFigureOut">
              <a:rPr lang="en-US" smtClean="0"/>
              <a:t>9/16/18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E86A6-148D-44F4-9A2E-D5AD0337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76FCF-0D84-4BAD-B22E-AB7CBE16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AFD-63E9-44A1-99EF-A6D2494D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3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D393-A15E-4EA3-BF57-0B033FD69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C201AA-D58C-42B4-B747-5E77EB779E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858E6-379B-47C8-8BB9-6CE721BDE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6A88B-AA59-49E7-8FF8-BEA8CC4B0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6277-C455-4C0D-B1F5-8BBA0490D493}" type="datetimeFigureOut">
              <a:rPr lang="en-US" smtClean="0"/>
              <a:t>9/16/18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5CE03-DC65-45BA-BEE4-67F4D6F3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0AA64-C73A-47B5-96A7-5B270598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AFD-63E9-44A1-99EF-A6D2494D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2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B023A5-C5CF-4682-A452-FE0D8F171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6DEAD-FA6D-4B6E-AF4F-BD78232CB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A7711-105D-464D-B217-5D8DC796E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36277-C455-4C0D-B1F5-8BBA0490D493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59909-88FE-4B07-B003-D98BFE26D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A7B9C-A781-4008-90E7-0C9D99643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24AFD-63E9-44A1-99EF-A6D2494D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0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1A36277-C455-4C0D-B1F5-8BBA0490D493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224AFD-63E9-44A1-99EF-A6D2494D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47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46A6B2-6731-48AA-9EC5-02020638DA2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045943" y="168110"/>
            <a:ext cx="6100113" cy="65217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AF766-8B9A-4491-9CA3-7732F77981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Overview of Common Referee Injuries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F0AB6-44FB-499C-AC3B-94ABC8D66F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Presented by: </a:t>
            </a:r>
          </a:p>
          <a:p>
            <a:r>
              <a:rPr lang="en-US" dirty="0">
                <a:solidFill>
                  <a:srgbClr val="0070C0"/>
                </a:solidFill>
              </a:rPr>
              <a:t>Steve Messineo, PT, DPT</a:t>
            </a:r>
          </a:p>
          <a:p>
            <a:r>
              <a:rPr lang="en-US" dirty="0">
                <a:solidFill>
                  <a:srgbClr val="0070C0"/>
                </a:solidFill>
              </a:rPr>
              <a:t>Owner and Executive Director of AAPT and AAFA</a:t>
            </a:r>
          </a:p>
        </p:txBody>
      </p:sp>
      <p:sp>
        <p:nvSpPr>
          <p:cNvPr id="5" name="AutoShape 4" descr="Image result for all access physical therapy">
            <a:extLst>
              <a:ext uri="{FF2B5EF4-FFF2-40B4-BE49-F238E27FC236}">
                <a16:creationId xmlns:a16="http://schemas.microsoft.com/office/drawing/2014/main" id="{3CB043FC-244D-4BC2-B770-47A2A85FCD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7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1F29-8E05-4F17-8B73-9A79D8B8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Achilles tendonitis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1F9E4-D410-4610-904E-E787CB217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6015299" cy="4206240"/>
          </a:xfrm>
        </p:spPr>
        <p:txBody>
          <a:bodyPr>
            <a:normAutofit fontScale="92500" lnSpcReduction="20000"/>
          </a:bodyPr>
          <a:lstStyle/>
          <a:p>
            <a:pPr lvl="2"/>
            <a:r>
              <a:rPr lang="en-US" sz="1900" dirty="0"/>
              <a:t>Tendonitis</a:t>
            </a:r>
          </a:p>
          <a:p>
            <a:pPr lvl="3"/>
            <a:r>
              <a:rPr lang="en-US" sz="1900" dirty="0"/>
              <a:t>Mechanism of Injury</a:t>
            </a:r>
          </a:p>
          <a:p>
            <a:pPr lvl="4"/>
            <a:r>
              <a:rPr lang="en-US" sz="1900" dirty="0"/>
              <a:t> overuse &amp; repetitive </a:t>
            </a:r>
            <a:r>
              <a:rPr lang="en-US" sz="1900" dirty="0" err="1"/>
              <a:t>microtrauma</a:t>
            </a:r>
            <a:endParaRPr lang="en-US" sz="1900" dirty="0"/>
          </a:p>
          <a:p>
            <a:pPr lvl="4"/>
            <a:r>
              <a:rPr lang="en-US" sz="1900" dirty="0"/>
              <a:t>Poor foot mechanics (pronation) and ill-fitting shoes</a:t>
            </a:r>
          </a:p>
          <a:p>
            <a:pPr lvl="3"/>
            <a:r>
              <a:rPr lang="en-US" sz="1900" dirty="0"/>
              <a:t>SIGNS &amp; SYMPTOMS</a:t>
            </a:r>
          </a:p>
          <a:p>
            <a:pPr lvl="4"/>
            <a:r>
              <a:rPr lang="en-US" sz="1900" dirty="0"/>
              <a:t>Localized pain toward the heel</a:t>
            </a:r>
          </a:p>
          <a:p>
            <a:pPr lvl="4"/>
            <a:r>
              <a:rPr lang="en-US" sz="1900" dirty="0"/>
              <a:t>Swelling</a:t>
            </a:r>
          </a:p>
          <a:p>
            <a:pPr lvl="4"/>
            <a:r>
              <a:rPr lang="en-US" sz="1900" dirty="0"/>
              <a:t>Often nodule formation </a:t>
            </a:r>
          </a:p>
          <a:p>
            <a:pPr lvl="5"/>
            <a:r>
              <a:rPr lang="en-US" sz="1900" dirty="0"/>
              <a:t>Thickening of tendon due to scar tissue</a:t>
            </a:r>
          </a:p>
          <a:p>
            <a:pPr lvl="3"/>
            <a:r>
              <a:rPr lang="en-US" sz="1900" dirty="0"/>
              <a:t>Treatment:</a:t>
            </a:r>
          </a:p>
          <a:p>
            <a:pPr lvl="4"/>
            <a:r>
              <a:rPr lang="en-US" sz="1900" dirty="0"/>
              <a:t>Rest, massage, stretching (PT) – do not push through the pain! </a:t>
            </a:r>
            <a:r>
              <a:rPr lang="en-US" sz="1900" dirty="0">
                <a:sym typeface="Wingdings" panose="05000000000000000000" pitchFamily="2" charset="2"/>
              </a:rPr>
              <a:t> rupture</a:t>
            </a:r>
            <a:endParaRPr lang="en-US" sz="1900" dirty="0"/>
          </a:p>
          <a:p>
            <a:pPr lvl="4"/>
            <a:endParaRPr lang="en-US" dirty="0"/>
          </a:p>
          <a:p>
            <a:pPr marL="0" lvl="4" indent="0" algn="ctr">
              <a:buNone/>
            </a:pPr>
            <a:r>
              <a:rPr lang="en-US" sz="2400" b="1" dirty="0"/>
              <a:t>PREVENTION: Footwear, Proper Warm-Up, and  Calf Strengthening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6EFC8-0FF6-4A14-B9F6-D8ADAD629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829" y="2182812"/>
            <a:ext cx="3810000" cy="37249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20FDEA-87D7-45C9-8B0A-92C3CB9C4300}"/>
              </a:ext>
            </a:extLst>
          </p:cNvPr>
          <p:cNvSpPr/>
          <p:nvPr/>
        </p:nvSpPr>
        <p:spPr>
          <a:xfrm>
            <a:off x="7801429" y="5907767"/>
            <a:ext cx="42381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http://www.podiatryplus.net/achilles-tendon-rupture/</a:t>
            </a:r>
          </a:p>
        </p:txBody>
      </p:sp>
    </p:spTree>
    <p:extLst>
      <p:ext uri="{BB962C8B-B14F-4D97-AF65-F5344CB8AC3E}">
        <p14:creationId xmlns:p14="http://schemas.microsoft.com/office/powerpoint/2010/main" val="349023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77A70-7561-4A79-B27B-385C26BD7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ITB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AAB25-2EAF-4106-BED2-78E721579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79"/>
            <a:ext cx="6043008" cy="4680065"/>
          </a:xfrm>
        </p:spPr>
        <p:txBody>
          <a:bodyPr>
            <a:noAutofit/>
          </a:bodyPr>
          <a:lstStyle/>
          <a:p>
            <a:r>
              <a:rPr lang="en-US" sz="1600" dirty="0"/>
              <a:t>ITB= Iliotibial Band</a:t>
            </a:r>
          </a:p>
          <a:p>
            <a:pPr lvl="1"/>
            <a:r>
              <a:rPr lang="en-US" sz="1600" dirty="0"/>
              <a:t>Tendon of the Gluteal  and “TFL”  Muscles</a:t>
            </a:r>
          </a:p>
          <a:p>
            <a:pPr lvl="1"/>
            <a:r>
              <a:rPr lang="en-US" sz="1600" dirty="0"/>
              <a:t>Not a significant amount of blood flow</a:t>
            </a:r>
          </a:p>
          <a:p>
            <a:pPr lvl="2"/>
            <a:r>
              <a:rPr lang="en-US" sz="1600" dirty="0"/>
              <a:t>Tendonitis</a:t>
            </a:r>
          </a:p>
          <a:p>
            <a:pPr lvl="3"/>
            <a:r>
              <a:rPr lang="en-US" dirty="0"/>
              <a:t>Mechanism of Injury</a:t>
            </a:r>
          </a:p>
          <a:p>
            <a:pPr lvl="4"/>
            <a:r>
              <a:rPr lang="en-US" dirty="0"/>
              <a:t>Overuse</a:t>
            </a:r>
          </a:p>
          <a:p>
            <a:pPr lvl="4"/>
            <a:r>
              <a:rPr lang="en-US" dirty="0"/>
              <a:t>Weak hip muscles = tension on ITB to transmit force</a:t>
            </a:r>
          </a:p>
          <a:p>
            <a:pPr lvl="4"/>
            <a:r>
              <a:rPr lang="en-US" dirty="0"/>
              <a:t>Muscle Imbalance</a:t>
            </a:r>
          </a:p>
          <a:p>
            <a:pPr lvl="4"/>
            <a:r>
              <a:rPr lang="en-US" dirty="0"/>
              <a:t>Repetitive microtrauma</a:t>
            </a:r>
          </a:p>
          <a:p>
            <a:pPr lvl="3"/>
            <a:r>
              <a:rPr lang="en-US" dirty="0"/>
              <a:t>SIGNS &amp; SYMPTOMS</a:t>
            </a:r>
          </a:p>
          <a:p>
            <a:pPr lvl="4"/>
            <a:r>
              <a:rPr lang="en-US" dirty="0"/>
              <a:t>Localized pain in the insertion (knee)</a:t>
            </a:r>
          </a:p>
          <a:p>
            <a:pPr lvl="4"/>
            <a:r>
              <a:rPr lang="en-US" dirty="0"/>
              <a:t>Lateral thigh, hip pain with running, stairs</a:t>
            </a:r>
          </a:p>
          <a:p>
            <a:pPr lvl="3"/>
            <a:r>
              <a:rPr lang="en-US" dirty="0"/>
              <a:t>Treatment</a:t>
            </a:r>
          </a:p>
          <a:p>
            <a:pPr lvl="4"/>
            <a:r>
              <a:rPr lang="en-US" dirty="0"/>
              <a:t>Self-massage, strengthening the hip muscles (PT)</a:t>
            </a:r>
          </a:p>
          <a:p>
            <a:pPr marL="914400" lvl="4" indent="0">
              <a:buNone/>
            </a:pPr>
            <a:r>
              <a:rPr lang="en-US" b="1" dirty="0"/>
              <a:t>PREVENTION: Hip Strengthening, especially  in lateral motions</a:t>
            </a:r>
          </a:p>
          <a:p>
            <a:pPr lvl="1"/>
            <a:endParaRPr lang="en-US" sz="1600" dirty="0"/>
          </a:p>
        </p:txBody>
      </p:sp>
      <p:pic>
        <p:nvPicPr>
          <p:cNvPr id="2052" name="Picture 4" descr="Image result for IT Band syndrome">
            <a:extLst>
              <a:ext uri="{FF2B5EF4-FFF2-40B4-BE49-F238E27FC236}">
                <a16:creationId xmlns:a16="http://schemas.microsoft.com/office/drawing/2014/main" id="{6481394C-3552-4819-83ED-F0A8D367C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086" y="2327728"/>
            <a:ext cx="3574143" cy="357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C82189-3FDD-426C-8F8B-92305CC598BA}"/>
              </a:ext>
            </a:extLst>
          </p:cNvPr>
          <p:cNvSpPr/>
          <p:nvPr/>
        </p:nvSpPr>
        <p:spPr>
          <a:xfrm>
            <a:off x="8114970" y="5901871"/>
            <a:ext cx="3012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https://www.braceability.com/blogs/info/it-band-syndrome</a:t>
            </a:r>
          </a:p>
        </p:txBody>
      </p:sp>
    </p:spTree>
    <p:extLst>
      <p:ext uri="{BB962C8B-B14F-4D97-AF65-F5344CB8AC3E}">
        <p14:creationId xmlns:p14="http://schemas.microsoft.com/office/powerpoint/2010/main" val="360430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37EC2-24F5-46A5-9BDE-40936E08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Hamstring Strains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E2475D-B712-4DED-B280-6C98003C6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905" y="2237884"/>
            <a:ext cx="3228295" cy="37538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D7E778-4CF4-4BC8-B15E-14A7C82C04DB}"/>
              </a:ext>
            </a:extLst>
          </p:cNvPr>
          <p:cNvSpPr/>
          <p:nvPr/>
        </p:nvSpPr>
        <p:spPr>
          <a:xfrm>
            <a:off x="8150905" y="5894754"/>
            <a:ext cx="322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https://orthoinfo.aaos.org/en/diseases--conditions/hamstring-muscle-injuries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C43AE5-0CFF-4205-A9FB-46EA1B5B6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324" y="2011362"/>
            <a:ext cx="6023385" cy="4846637"/>
          </a:xfrm>
        </p:spPr>
        <p:txBody>
          <a:bodyPr>
            <a:normAutofit/>
          </a:bodyPr>
          <a:lstStyle/>
          <a:p>
            <a:pPr lvl="2"/>
            <a:r>
              <a:rPr lang="en-US" dirty="0"/>
              <a:t>Mechanism of Injury</a:t>
            </a:r>
          </a:p>
          <a:p>
            <a:pPr lvl="5"/>
            <a:r>
              <a:rPr lang="en-US" sz="1800" dirty="0"/>
              <a:t>Sudden change of position</a:t>
            </a:r>
          </a:p>
          <a:p>
            <a:pPr lvl="4"/>
            <a:r>
              <a:rPr lang="en-US" sz="1800" dirty="0"/>
              <a:t>Insufficient muscle length &amp; strength</a:t>
            </a:r>
          </a:p>
          <a:p>
            <a:pPr lvl="3"/>
            <a:r>
              <a:rPr lang="en-US" sz="1800" dirty="0"/>
              <a:t>SIGNS &amp; SYMPTOMS</a:t>
            </a:r>
          </a:p>
          <a:p>
            <a:pPr lvl="4"/>
            <a:r>
              <a:rPr lang="en-US" sz="1800" dirty="0"/>
              <a:t>Localized pain (upper, lower, or middle), inability  to bear weight</a:t>
            </a:r>
          </a:p>
          <a:p>
            <a:pPr lvl="4"/>
            <a:r>
              <a:rPr lang="en-US" sz="1800" dirty="0"/>
              <a:t>Swelling </a:t>
            </a:r>
          </a:p>
          <a:p>
            <a:pPr lvl="4"/>
            <a:r>
              <a:rPr lang="en-US" sz="1800" dirty="0"/>
              <a:t>Bruising</a:t>
            </a:r>
          </a:p>
          <a:p>
            <a:pPr lvl="4"/>
            <a:r>
              <a:rPr lang="en-US" sz="1800" dirty="0"/>
              <a:t>Tightness </a:t>
            </a:r>
          </a:p>
          <a:p>
            <a:pPr lvl="3"/>
            <a:r>
              <a:rPr lang="en-US" sz="1800" dirty="0"/>
              <a:t>Treatment:</a:t>
            </a:r>
          </a:p>
          <a:p>
            <a:pPr lvl="4"/>
            <a:r>
              <a:rPr lang="en-US" sz="1800" dirty="0"/>
              <a:t>Gentle ROM and self massage, eventually strengthening of hamstring and gluts (PT)</a:t>
            </a:r>
          </a:p>
          <a:p>
            <a:pPr marL="914400" lvl="4" indent="0">
              <a:buNone/>
            </a:pPr>
            <a:endParaRPr lang="en-US" sz="1800" dirty="0"/>
          </a:p>
          <a:p>
            <a:pPr marL="0" lvl="4" indent="0" algn="ctr">
              <a:buNone/>
            </a:pPr>
            <a:r>
              <a:rPr lang="en-US" sz="1800" b="1" dirty="0"/>
              <a:t>PREVENTION: flexibility, proper warm up, strengthening for direction changes and stopping/starting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016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DBD17-7954-443F-939A-395A2C0C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Self-Massage techniques </a:t>
            </a:r>
            <a:br>
              <a:rPr lang="en-US" dirty="0"/>
            </a:br>
            <a:r>
              <a:rPr lang="en-US" sz="2400" dirty="0"/>
              <a:t>(1-2 MIN EACH AREA, PRIOR TO FIELD)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2539D-F86B-44E3-A534-1C601F6E6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79"/>
            <a:ext cx="3923263" cy="4654591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 err="1"/>
              <a:t>Tigertail</a:t>
            </a:r>
            <a:r>
              <a:rPr lang="en-US" sz="2400" dirty="0"/>
              <a:t> –easy to use at the field</a:t>
            </a:r>
          </a:p>
          <a:p>
            <a:pPr lvl="1"/>
            <a:r>
              <a:rPr lang="en-US" sz="2400" dirty="0"/>
              <a:t>Calves</a:t>
            </a:r>
          </a:p>
          <a:p>
            <a:pPr lvl="1"/>
            <a:r>
              <a:rPr lang="en-US" sz="2400" dirty="0"/>
              <a:t>Hamstrings</a:t>
            </a:r>
          </a:p>
          <a:p>
            <a:pPr lvl="1"/>
            <a:r>
              <a:rPr lang="en-US" sz="2400" dirty="0"/>
              <a:t>IT Band</a:t>
            </a:r>
          </a:p>
          <a:p>
            <a:r>
              <a:rPr lang="en-US" sz="2400" dirty="0"/>
              <a:t>Foam roller – more aggressive massage</a:t>
            </a:r>
          </a:p>
          <a:p>
            <a:pPr lvl="1"/>
            <a:r>
              <a:rPr lang="en-US" sz="2400" dirty="0"/>
              <a:t>Hamstring</a:t>
            </a:r>
          </a:p>
          <a:p>
            <a:pPr lvl="1"/>
            <a:r>
              <a:rPr lang="en-US" sz="2400" dirty="0"/>
              <a:t>IT Band</a:t>
            </a:r>
          </a:p>
          <a:p>
            <a:pPr lvl="1"/>
            <a:r>
              <a:rPr lang="en-US" sz="2400" dirty="0"/>
              <a:t>Calves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228600" lvl="1" indent="0">
              <a:buNone/>
            </a:pPr>
            <a:endParaRPr lang="en-US" sz="2400" dirty="0"/>
          </a:p>
        </p:txBody>
      </p:sp>
      <p:pic>
        <p:nvPicPr>
          <p:cNvPr id="4" name="Online Image Placeholder 4">
            <a:extLst>
              <a:ext uri="{FF2B5EF4-FFF2-40B4-BE49-F238E27FC236}">
                <a16:creationId xmlns:a16="http://schemas.microsoft.com/office/drawing/2014/main" id="{90157F6F-F50A-46BA-9859-63129BD677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4" t="1" r="14534" b="-561"/>
          <a:stretch/>
        </p:blipFill>
        <p:spPr>
          <a:xfrm>
            <a:off x="5632233" y="1986080"/>
            <a:ext cx="1433587" cy="1934807"/>
          </a:xfrm>
          <a:prstGeom prst="rect">
            <a:avLst/>
          </a:prstGeom>
        </p:spPr>
      </p:pic>
      <p:pic>
        <p:nvPicPr>
          <p:cNvPr id="5" name="Online Image Placeholder 4">
            <a:extLst>
              <a:ext uri="{FF2B5EF4-FFF2-40B4-BE49-F238E27FC236}">
                <a16:creationId xmlns:a16="http://schemas.microsoft.com/office/drawing/2014/main" id="{D740CC05-1D9D-44E9-80F0-7DFE9444EC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6" r="16522" b="2101"/>
          <a:stretch/>
        </p:blipFill>
        <p:spPr>
          <a:xfrm>
            <a:off x="7223016" y="2037279"/>
            <a:ext cx="1433587" cy="1883608"/>
          </a:xfrm>
          <a:prstGeom prst="rect">
            <a:avLst/>
          </a:prstGeom>
        </p:spPr>
      </p:pic>
      <p:pic>
        <p:nvPicPr>
          <p:cNvPr id="6" name="Online Image Placeholder 4">
            <a:extLst>
              <a:ext uri="{FF2B5EF4-FFF2-40B4-BE49-F238E27FC236}">
                <a16:creationId xmlns:a16="http://schemas.microsoft.com/office/drawing/2014/main" id="{8521DB56-C85B-4507-8A89-BB0A97F199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2011680"/>
            <a:ext cx="2521856" cy="1883608"/>
          </a:xfrm>
          <a:prstGeom prst="rect">
            <a:avLst/>
          </a:prstGeom>
        </p:spPr>
      </p:pic>
      <p:pic>
        <p:nvPicPr>
          <p:cNvPr id="7" name="Picture 4" descr="ppt exercises 2012 269.jpg">
            <a:extLst>
              <a:ext uri="{FF2B5EF4-FFF2-40B4-BE49-F238E27FC236}">
                <a16:creationId xmlns:a16="http://schemas.microsoft.com/office/drawing/2014/main" id="{077904FF-FEDB-47F7-A43C-0D5B0B740D0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6435" r="8272" b="1225"/>
          <a:stretch>
            <a:fillRect/>
          </a:stretch>
        </p:blipFill>
        <p:spPr bwMode="auto">
          <a:xfrm>
            <a:off x="5632233" y="4280302"/>
            <a:ext cx="1806255" cy="156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ppt exercises 2012 273.jpg">
            <a:extLst>
              <a:ext uri="{FF2B5EF4-FFF2-40B4-BE49-F238E27FC236}">
                <a16:creationId xmlns:a16="http://schemas.microsoft.com/office/drawing/2014/main" id="{120E8C8F-2F9B-4E63-8807-0B3074F30A5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989" t="10539" r="14685" b="8656"/>
          <a:stretch>
            <a:fillRect/>
          </a:stretch>
        </p:blipFill>
        <p:spPr bwMode="auto">
          <a:xfrm>
            <a:off x="9573109" y="4362094"/>
            <a:ext cx="1957390" cy="140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A1BAB3-B7AD-4958-9468-A18DCB5524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4" b="-1873"/>
          <a:stretch/>
        </p:blipFill>
        <p:spPr>
          <a:xfrm>
            <a:off x="7602671" y="4305901"/>
            <a:ext cx="1806255" cy="158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16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CD96C-9FBC-4439-A0B6-05D50DA7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ups </a:t>
            </a:r>
            <a:r>
              <a:rPr lang="en-US" sz="2400" dirty="0"/>
              <a:t>(5 SEC HOLD X 10 REPS EACH SIDE, PRIOR TO FIELD)</a:t>
            </a:r>
          </a:p>
        </p:txBody>
      </p:sp>
      <p:pic>
        <p:nvPicPr>
          <p:cNvPr id="4" name="Picture 5" descr="Z:\AAPT Exercises\Gym Exs and Dynamic W-U\HPIM0761.JPG">
            <a:extLst>
              <a:ext uri="{FF2B5EF4-FFF2-40B4-BE49-F238E27FC236}">
                <a16:creationId xmlns:a16="http://schemas.microsoft.com/office/drawing/2014/main" id="{C81F580B-D756-46D4-9444-A22FAC01F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9665" t="7178" r="25732" b="7178"/>
          <a:stretch/>
        </p:blipFill>
        <p:spPr>
          <a:xfrm>
            <a:off x="750056" y="2547096"/>
            <a:ext cx="2899197" cy="3488418"/>
          </a:xfrm>
          <a:prstGeom prst="rect">
            <a:avLst/>
          </a:prstGeom>
        </p:spPr>
      </p:pic>
      <p:pic>
        <p:nvPicPr>
          <p:cNvPr id="5" name="Picture 5" descr="2012-03-19_14-05-23_948">
            <a:extLst>
              <a:ext uri="{FF2B5EF4-FFF2-40B4-BE49-F238E27FC236}">
                <a16:creationId xmlns:a16="http://schemas.microsoft.com/office/drawing/2014/main" id="{07C9B583-C93B-4F93-82E0-81870336C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544" t="8627" r="15883" b="4706"/>
          <a:stretch>
            <a:fillRect/>
          </a:stretch>
        </p:blipFill>
        <p:spPr bwMode="auto">
          <a:xfrm>
            <a:off x="5085443" y="2434450"/>
            <a:ext cx="2548214" cy="184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2012-03-19_14-05-13_425">
            <a:extLst>
              <a:ext uri="{FF2B5EF4-FFF2-40B4-BE49-F238E27FC236}">
                <a16:creationId xmlns:a16="http://schemas.microsoft.com/office/drawing/2014/main" id="{AFD02574-AB7E-4DA6-8A7D-3A96D65D6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1911" t="5882" r="12354"/>
          <a:stretch>
            <a:fillRect/>
          </a:stretch>
        </p:blipFill>
        <p:spPr bwMode="auto">
          <a:xfrm>
            <a:off x="5085443" y="4274473"/>
            <a:ext cx="2548215" cy="178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lipArt Placeholder 4" descr="product pictures 035.jpg">
            <a:extLst>
              <a:ext uri="{FF2B5EF4-FFF2-40B4-BE49-F238E27FC236}">
                <a16:creationId xmlns:a16="http://schemas.microsoft.com/office/drawing/2014/main" id="{760043C5-7E14-4029-9B05-77BAB542775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23836" t="14262" r="19069" b="10696"/>
          <a:stretch>
            <a:fillRect/>
          </a:stretch>
        </p:blipFill>
        <p:spPr>
          <a:xfrm>
            <a:off x="9069847" y="2434450"/>
            <a:ext cx="2114368" cy="37137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2CD3A0-AE60-48C4-9D30-7F19B5850FFB}"/>
              </a:ext>
            </a:extLst>
          </p:cNvPr>
          <p:cNvSpPr txBox="1"/>
          <p:nvPr/>
        </p:nvSpPr>
        <p:spPr>
          <a:xfrm>
            <a:off x="750056" y="6035514"/>
            <a:ext cx="267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Inchworms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F03742-DC65-41C8-8CB9-DBE9A561393B}"/>
              </a:ext>
            </a:extLst>
          </p:cNvPr>
          <p:cNvSpPr txBox="1"/>
          <p:nvPr/>
        </p:nvSpPr>
        <p:spPr>
          <a:xfrm>
            <a:off x="5023541" y="6056101"/>
            <a:ext cx="267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Spidermans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A3B61E-5FCB-49AE-88CD-CF799EF4757E}"/>
              </a:ext>
            </a:extLst>
          </p:cNvPr>
          <p:cNvSpPr txBox="1"/>
          <p:nvPr/>
        </p:nvSpPr>
        <p:spPr>
          <a:xfrm>
            <a:off x="9069847" y="6148161"/>
            <a:ext cx="267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Leg Cradles</a:t>
            </a:r>
          </a:p>
        </p:txBody>
      </p:sp>
    </p:spTree>
    <p:extLst>
      <p:ext uri="{BB962C8B-B14F-4D97-AF65-F5344CB8AC3E}">
        <p14:creationId xmlns:p14="http://schemas.microsoft.com/office/powerpoint/2010/main" val="1358800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5C96-DF2E-404E-97FF-6C0F427DA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Strengthening exercises </a:t>
            </a:r>
            <a:br>
              <a:rPr lang="en-US" dirty="0"/>
            </a:br>
            <a:r>
              <a:rPr lang="en-US" sz="2400" dirty="0"/>
              <a:t>(2 X 15 REPS EACH, 2-3 X PER WEEK)</a:t>
            </a:r>
          </a:p>
        </p:txBody>
      </p:sp>
      <p:pic>
        <p:nvPicPr>
          <p:cNvPr id="4" name="Content Placeholder 3" descr="ppt exercises 2012 294.jpg">
            <a:extLst>
              <a:ext uri="{FF2B5EF4-FFF2-40B4-BE49-F238E27FC236}">
                <a16:creationId xmlns:a16="http://schemas.microsoft.com/office/drawing/2014/main" id="{082E3F3D-69C0-4404-95DB-9BA97D984E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7464" t="12254" r="8272" b="7353"/>
          <a:stretch>
            <a:fillRect/>
          </a:stretch>
        </p:blipFill>
        <p:spPr bwMode="auto">
          <a:xfrm>
            <a:off x="850070" y="1911926"/>
            <a:ext cx="2834808" cy="23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om\Pictures\1-22-2012\DSC01696.JPG">
            <a:extLst>
              <a:ext uri="{FF2B5EF4-FFF2-40B4-BE49-F238E27FC236}">
                <a16:creationId xmlns:a16="http://schemas.microsoft.com/office/drawing/2014/main" id="{1C0E03AC-06B9-426F-94BC-CDDFE6451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7688" t="13274" r="17688" b="8296"/>
          <a:stretch>
            <a:fillRect/>
          </a:stretch>
        </p:blipFill>
        <p:spPr>
          <a:xfrm>
            <a:off x="8414524" y="1911925"/>
            <a:ext cx="1710894" cy="2830731"/>
          </a:xfrm>
          <a:prstGeom prst="rect">
            <a:avLst/>
          </a:prstGeom>
        </p:spPr>
      </p:pic>
      <p:pic>
        <p:nvPicPr>
          <p:cNvPr id="6" name="Picture 3" descr="C:\Users\Tom\Pictures\1-22-2012\DSC01695.JPG">
            <a:extLst>
              <a:ext uri="{FF2B5EF4-FFF2-40B4-BE49-F238E27FC236}">
                <a16:creationId xmlns:a16="http://schemas.microsoft.com/office/drawing/2014/main" id="{F503D16F-D9D4-47AC-AE2C-05CEA2F40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7618" t="9248" r="17618" b="6607"/>
          <a:stretch/>
        </p:blipFill>
        <p:spPr bwMode="auto">
          <a:xfrm>
            <a:off x="10125418" y="1911917"/>
            <a:ext cx="1598363" cy="283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lipArt Placeholder 4" descr="product pictures 043.jpg">
            <a:extLst>
              <a:ext uri="{FF2B5EF4-FFF2-40B4-BE49-F238E27FC236}">
                <a16:creationId xmlns:a16="http://schemas.microsoft.com/office/drawing/2014/main" id="{E3032E5D-8728-41DC-B8B4-07C07A9462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4359" t="31966" r="10130" b="11053"/>
          <a:stretch/>
        </p:blipFill>
        <p:spPr>
          <a:xfrm>
            <a:off x="4546950" y="3145816"/>
            <a:ext cx="3098100" cy="3601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3604B1-8435-420F-B09F-7054D94F657D}"/>
              </a:ext>
            </a:extLst>
          </p:cNvPr>
          <p:cNvSpPr txBox="1"/>
          <p:nvPr/>
        </p:nvSpPr>
        <p:spPr>
          <a:xfrm>
            <a:off x="850070" y="4213513"/>
            <a:ext cx="309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leg deadlifts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0C1F95-1EDE-4A9F-96CC-2A38A55B705A}"/>
              </a:ext>
            </a:extLst>
          </p:cNvPr>
          <p:cNvSpPr txBox="1"/>
          <p:nvPr/>
        </p:nvSpPr>
        <p:spPr>
          <a:xfrm>
            <a:off x="4500651" y="2776484"/>
            <a:ext cx="309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Lateral Lunges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26D314-9A64-4CF6-AF62-D89F12B05ABD}"/>
              </a:ext>
            </a:extLst>
          </p:cNvPr>
          <p:cNvSpPr txBox="1"/>
          <p:nvPr/>
        </p:nvSpPr>
        <p:spPr>
          <a:xfrm>
            <a:off x="8414524" y="4720322"/>
            <a:ext cx="309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X-Band (lateral band walks)</a:t>
            </a:r>
          </a:p>
        </p:txBody>
      </p:sp>
    </p:spTree>
    <p:extLst>
      <p:ext uri="{BB962C8B-B14F-4D97-AF65-F5344CB8AC3E}">
        <p14:creationId xmlns:p14="http://schemas.microsoft.com/office/powerpoint/2010/main" val="152894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Britannic Bold" panose="020B0903060703020204" pitchFamily="34" charset="0"/>
              </a:rPr>
              <a:t>Thank you!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Please come see us with any questions!</a:t>
            </a:r>
          </a:p>
          <a:p>
            <a:pPr algn="ctr"/>
            <a:r>
              <a:rPr lang="en-US" sz="3200" dirty="0"/>
              <a:t>If you would like a Free PT Exam, give us a call at one of our clinics below:</a:t>
            </a:r>
          </a:p>
          <a:p>
            <a:pPr algn="ctr"/>
            <a:endParaRPr lang="en-US" sz="1600" dirty="0"/>
          </a:p>
          <a:p>
            <a:pPr algn="ctr"/>
            <a:r>
              <a:rPr lang="en-US" sz="3200" i="1" dirty="0"/>
              <a:t>904C  Boston Turnpike Road, Shrewsbury | 508-845-3500</a:t>
            </a:r>
          </a:p>
          <a:p>
            <a:pPr algn="ctr"/>
            <a:endParaRPr lang="en-US" sz="1600" i="1" dirty="0"/>
          </a:p>
          <a:p>
            <a:pPr algn="ctr"/>
            <a:r>
              <a:rPr lang="en-US" sz="3200" i="1" dirty="0"/>
              <a:t>50 Leominster Road, </a:t>
            </a:r>
            <a:r>
              <a:rPr lang="en-US" sz="3200" i="1"/>
              <a:t>Sterling | 978-422-0431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54333596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379</Words>
  <Application>Microsoft Macintosh PowerPoint</Application>
  <PresentationFormat>Widescreen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Britannic Bold</vt:lpstr>
      <vt:lpstr>Calibri</vt:lpstr>
      <vt:lpstr>Calibri Light</vt:lpstr>
      <vt:lpstr>Corbel</vt:lpstr>
      <vt:lpstr>Wingdings</vt:lpstr>
      <vt:lpstr>Office Theme</vt:lpstr>
      <vt:lpstr>Banded</vt:lpstr>
      <vt:lpstr>Overview of Common Referee Injuries</vt:lpstr>
      <vt:lpstr>Achilles tendonitis</vt:lpstr>
      <vt:lpstr>ITB Syndrome</vt:lpstr>
      <vt:lpstr>Hamstring Strains</vt:lpstr>
      <vt:lpstr>Self-Massage techniques  (1-2 MIN EACH AREA, PRIOR TO FIELD)</vt:lpstr>
      <vt:lpstr>Warm ups (5 SEC HOLD X 10 REPS EACH SIDE, PRIOR TO FIELD)</vt:lpstr>
      <vt:lpstr>Strengthening exercises  (2 X 15 REPS EACH, 2-3 X PER WEEK)</vt:lpstr>
      <vt:lpstr>Thank you!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common Referee Injuries</dc:title>
  <dc:creator>Alexandra Stech</dc:creator>
  <cp:lastModifiedBy>Steve Messineo</cp:lastModifiedBy>
  <cp:revision>16</cp:revision>
  <dcterms:created xsi:type="dcterms:W3CDTF">2018-09-15T23:41:04Z</dcterms:created>
  <dcterms:modified xsi:type="dcterms:W3CDTF">2018-09-17T10:58:57Z</dcterms:modified>
</cp:coreProperties>
</file>