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4" r:id="rId9"/>
    <p:sldId id="268" r:id="rId10"/>
    <p:sldId id="263" r:id="rId11"/>
    <p:sldId id="267" r:id="rId12"/>
    <p:sldId id="269" r:id="rId13"/>
    <p:sldId id="265" r:id="rId14"/>
    <p:sldId id="266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20B0-6F9B-4D60-ABF1-72E107D05683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B962-885C-4B8A-8753-974238D6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80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20B0-6F9B-4D60-ABF1-72E107D05683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B962-885C-4B8A-8753-974238D6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2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20B0-6F9B-4D60-ABF1-72E107D05683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B962-885C-4B8A-8753-974238D6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2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20B0-6F9B-4D60-ABF1-72E107D05683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B962-885C-4B8A-8753-974238D6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2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20B0-6F9B-4D60-ABF1-72E107D05683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B962-885C-4B8A-8753-974238D6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5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20B0-6F9B-4D60-ABF1-72E107D05683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B962-885C-4B8A-8753-974238D6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5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20B0-6F9B-4D60-ABF1-72E107D05683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B962-885C-4B8A-8753-974238D6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24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20B0-6F9B-4D60-ABF1-72E107D05683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B962-885C-4B8A-8753-974238D6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00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20B0-6F9B-4D60-ABF1-72E107D05683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B962-885C-4B8A-8753-974238D6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9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20B0-6F9B-4D60-ABF1-72E107D05683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B962-885C-4B8A-8753-974238D6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9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20B0-6F9B-4D60-ABF1-72E107D05683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B962-885C-4B8A-8753-974238D6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6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420B0-6F9B-4D60-ABF1-72E107D05683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BB962-885C-4B8A-8753-974238D6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3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73472"/>
            <a:ext cx="9144000" cy="2387600"/>
          </a:xfrm>
        </p:spPr>
        <p:txBody>
          <a:bodyPr/>
          <a:lstStyle/>
          <a:p>
            <a:r>
              <a:rPr lang="en-US" b="1" dirty="0" smtClean="0"/>
              <a:t>Dual System of Control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7734" y="4262438"/>
            <a:ext cx="9144000" cy="1655762"/>
          </a:xfrm>
        </p:spPr>
        <p:txBody>
          <a:bodyPr/>
          <a:lstStyle/>
          <a:p>
            <a:r>
              <a:rPr lang="en-US" dirty="0" smtClean="0"/>
              <a:t>Rich Valle</a:t>
            </a:r>
          </a:p>
          <a:p>
            <a:r>
              <a:rPr lang="en-US" dirty="0" smtClean="0"/>
              <a:t>EMSOA Rule Interpreter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3680" y="1030288"/>
            <a:ext cx="1408640" cy="14261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67" y="898596"/>
            <a:ext cx="1168666" cy="16894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062" y="898596"/>
            <a:ext cx="2527876" cy="154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43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95144" y="1344168"/>
            <a:ext cx="7269480" cy="5212080"/>
            <a:chOff x="2905217" y="1992835"/>
            <a:chExt cx="6658222" cy="456616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5217" y="2136485"/>
              <a:ext cx="6658222" cy="4422513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410075" y="1993392"/>
              <a:ext cx="1323975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Bench</a:t>
              </a:r>
              <a:endParaRPr lang="en-US" sz="12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877050" y="1992835"/>
              <a:ext cx="1323975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Bench</a:t>
              </a:r>
              <a:endParaRPr lang="en-US" sz="12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582970" y="238125"/>
            <a:ext cx="5150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Dual System of Control – Corner Kick </a:t>
            </a:r>
            <a:r>
              <a:rPr lang="en-US" sz="2400" dirty="0" smtClean="0">
                <a:latin typeface="Comic Sans MS" panose="030F0702030302020204" pitchFamily="66" charset="0"/>
                <a:cs typeface="Courier New" panose="02070309020205020404" pitchFamily="49" charset="0"/>
              </a:rPr>
              <a:t>II</a:t>
            </a:r>
            <a:endParaRPr lang="en-US" sz="2400" dirty="0">
              <a:latin typeface="Comic Sans MS" panose="030F0702030302020204" pitchFamily="66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0287" y="457200"/>
            <a:ext cx="199072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cap="none" spc="8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Trail</a:t>
            </a:r>
            <a:r>
              <a:rPr lang="en-US" sz="2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Official</a:t>
            </a:r>
            <a:endParaRPr lang="en-US" sz="2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79578" y="457200"/>
            <a:ext cx="201494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spc="8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Lead</a:t>
            </a:r>
            <a:r>
              <a:rPr lang="en-US" sz="2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Official</a:t>
            </a:r>
            <a:endParaRPr lang="en-US" sz="2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2" name="Notched Right Arrow 11"/>
          <p:cNvSpPr/>
          <p:nvPr/>
        </p:nvSpPr>
        <p:spPr>
          <a:xfrm rot="15130130">
            <a:off x="8962480" y="5939177"/>
            <a:ext cx="352425" cy="177800"/>
          </a:xfrm>
          <a:prstGeom prst="notchedRightArrow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160915" y="6214379"/>
            <a:ext cx="177800" cy="1778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415036" y="3866702"/>
            <a:ext cx="308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29954" y="1819987"/>
            <a:ext cx="378798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                                       </a:t>
            </a: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   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                </a:t>
            </a:r>
            <a:endParaRPr lang="en-US" sz="1600" b="1" dirty="0">
              <a:solidFill>
                <a:srgbClr val="FF0000"/>
              </a:solidFill>
            </a:endParaRPr>
          </a:p>
          <a:p>
            <a:endParaRPr lang="en-US" sz="1600" b="1" dirty="0" smtClean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o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</a:t>
            </a:r>
            <a:r>
              <a:rPr lang="en-US" sz="1600" b="1" dirty="0">
                <a:solidFill>
                  <a:srgbClr val="FF0000"/>
                </a:solidFill>
              </a:rPr>
              <a:t>x </a:t>
            </a:r>
            <a:r>
              <a:rPr lang="en-US" sz="1600" b="1" dirty="0" smtClean="0">
                <a:solidFill>
                  <a:srgbClr val="FF0000"/>
                </a:solidFill>
              </a:rPr>
              <a:t>                                       </a:t>
            </a:r>
            <a:r>
              <a:rPr lang="en-US" sz="1600" b="1" dirty="0" err="1" smtClean="0">
                <a:solidFill>
                  <a:srgbClr val="FF0000"/>
                </a:solidFill>
              </a:rPr>
              <a:t>x</a:t>
            </a:r>
            <a:endParaRPr lang="en-US" sz="1600" b="1" dirty="0" smtClean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    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00B0FF"/>
                </a:solidFill>
              </a:rPr>
              <a:t>      o              </a:t>
            </a:r>
            <a:r>
              <a:rPr lang="en-US" sz="1600" b="1" dirty="0" err="1" smtClean="0">
                <a:solidFill>
                  <a:srgbClr val="00B0FF"/>
                </a:solidFill>
              </a:rPr>
              <a:t>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           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</a:t>
            </a:r>
            <a:r>
              <a:rPr lang="en-US" sz="1600" b="1" dirty="0">
                <a:solidFill>
                  <a:srgbClr val="00B0FF"/>
                </a:solidFill>
              </a:rPr>
              <a:t>o </a:t>
            </a:r>
            <a:r>
              <a:rPr lang="en-US" sz="1600" b="1" dirty="0" smtClean="0">
                <a:solidFill>
                  <a:srgbClr val="00B0FF"/>
                </a:solidFill>
              </a:rPr>
              <a:t> 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o</a:t>
            </a:r>
            <a:r>
              <a:rPr lang="en-US" sz="1600" b="1" dirty="0" smtClean="0">
                <a:solidFill>
                  <a:srgbClr val="FF0000"/>
                </a:solidFill>
              </a:rPr>
              <a:t>     x</a:t>
            </a:r>
            <a:r>
              <a:rPr lang="en-US" sz="1600" b="1" dirty="0" smtClean="0">
                <a:solidFill>
                  <a:srgbClr val="00B0FF"/>
                </a:solidFill>
              </a:rPr>
              <a:t>  o</a:t>
            </a:r>
            <a:r>
              <a:rPr lang="en-US" sz="1600" b="1" dirty="0">
                <a:solidFill>
                  <a:srgbClr val="00B0FF"/>
                </a:solidFill>
              </a:rPr>
              <a:t> </a:t>
            </a:r>
            <a:r>
              <a:rPr lang="en-US" sz="1600" b="1" dirty="0" smtClean="0">
                <a:solidFill>
                  <a:srgbClr val="00B0FF"/>
                </a:solidFill>
              </a:rPr>
              <a:t>            G</a:t>
            </a: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 </a:t>
            </a:r>
            <a:r>
              <a:rPr lang="en-US" sz="1600" b="1" dirty="0" smtClean="0">
                <a:solidFill>
                  <a:srgbClr val="00B0FF"/>
                </a:solidFill>
              </a:rPr>
              <a:t> 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>
                <a:solidFill>
                  <a:srgbClr val="00B0FF"/>
                </a:solidFill>
              </a:rPr>
              <a:t> </a:t>
            </a:r>
            <a:r>
              <a:rPr lang="en-US" sz="1600" b="1" dirty="0" smtClean="0">
                <a:solidFill>
                  <a:srgbClr val="00B0FF"/>
                </a:solidFill>
              </a:rPr>
              <a:t> o</a:t>
            </a:r>
            <a:endParaRPr lang="en-US" sz="1600" b="1" dirty="0">
              <a:solidFill>
                <a:srgbClr val="00B0FF"/>
              </a:solidFill>
            </a:endParaRPr>
          </a:p>
          <a:p>
            <a:endParaRPr lang="en-US" sz="1600" b="1" dirty="0">
              <a:solidFill>
                <a:srgbClr val="00B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38692" y="6323260"/>
            <a:ext cx="2792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204352" y="5334455"/>
            <a:ext cx="33758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178254" y="3345153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</a:t>
            </a:r>
            <a:endParaRPr lang="en-US" sz="2400" b="1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9108" y="2236823"/>
            <a:ext cx="17658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may be a better position to deal with subs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" y="3575985"/>
            <a:ext cx="2004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Indicate to </a:t>
            </a:r>
            <a:r>
              <a:rPr lang="en-US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</a:t>
            </a:r>
            <a:r>
              <a:rPr lang="en-US" dirty="0" smtClean="0"/>
              <a:t> when all is ready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692640" y="1216152"/>
            <a:ext cx="22166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 </a:t>
            </a:r>
            <a:r>
              <a:rPr lang="en-US" dirty="0" smtClean="0"/>
              <a:t>will not need as much assistance from </a:t>
            </a:r>
            <a:r>
              <a:rPr lang="en-US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</a:t>
            </a:r>
            <a:r>
              <a:rPr lang="en-US" dirty="0" smtClean="0"/>
              <a:t> because all of the play is in </a:t>
            </a:r>
            <a:r>
              <a:rPr lang="en-US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</a:t>
            </a:r>
            <a:r>
              <a:rPr lang="en-US" dirty="0" smtClean="0"/>
              <a:t>’s sights (Flight of the ball and action near keeper)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692640" y="3160153"/>
            <a:ext cx="2103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Signal start of play – </a:t>
            </a:r>
            <a:r>
              <a:rPr lang="en-US" i="1" dirty="0" smtClean="0"/>
              <a:t>if necessary</a:t>
            </a:r>
            <a:endParaRPr lang="en-US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" y="1335008"/>
            <a:ext cx="1938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as Corner Kick </a:t>
            </a:r>
            <a:r>
              <a:rPr lang="en-US" dirty="0" smtClean="0">
                <a:latin typeface="Comic Sans MS" panose="030F0702030302020204" pitchFamily="66" charset="0"/>
              </a:rPr>
              <a:t>I</a:t>
            </a:r>
            <a:r>
              <a:rPr lang="en-US" dirty="0" smtClean="0"/>
              <a:t> except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94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21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95144" y="1344168"/>
            <a:ext cx="7269480" cy="5212080"/>
            <a:chOff x="2905217" y="1992835"/>
            <a:chExt cx="6658222" cy="456616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5217" y="2136485"/>
              <a:ext cx="6658222" cy="4422513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410075" y="1993392"/>
              <a:ext cx="1323975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Bench</a:t>
              </a:r>
              <a:endParaRPr lang="en-US" sz="12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877050" y="1992835"/>
              <a:ext cx="1323975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Bench</a:t>
              </a:r>
              <a:endParaRPr lang="en-US" sz="12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780810" y="238125"/>
            <a:ext cx="4754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Dual System of Control – Throw- In </a:t>
            </a:r>
            <a:r>
              <a:rPr lang="en-US" sz="2400" dirty="0" smtClean="0">
                <a:latin typeface="Comic Sans MS" panose="030F0702030302020204" pitchFamily="66" charset="0"/>
              </a:rPr>
              <a:t>I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0287" y="457200"/>
            <a:ext cx="199072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cap="none" spc="8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Trail</a:t>
            </a:r>
            <a:r>
              <a:rPr lang="en-US" sz="2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Official</a:t>
            </a:r>
            <a:endParaRPr lang="en-US" sz="2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879578" y="457200"/>
            <a:ext cx="201494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spc="8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Lead</a:t>
            </a:r>
            <a:r>
              <a:rPr lang="en-US" sz="2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Official</a:t>
            </a:r>
            <a:endParaRPr lang="en-US" sz="2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5036" y="3866702"/>
            <a:ext cx="308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29954" y="1819987"/>
            <a:ext cx="29054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FF"/>
                </a:solidFill>
              </a:rPr>
              <a:t>      o              </a:t>
            </a:r>
            <a:r>
              <a:rPr lang="en-US" sz="1600" b="1" dirty="0" err="1" smtClean="0">
                <a:solidFill>
                  <a:srgbClr val="00B0FF"/>
                </a:solidFill>
              </a:rPr>
              <a:t>o</a:t>
            </a:r>
            <a:r>
              <a:rPr lang="en-US" sz="1600" b="1" dirty="0" smtClean="0">
                <a:solidFill>
                  <a:srgbClr val="00B0FF"/>
                </a:solidFill>
              </a:rPr>
              <a:t>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</a:t>
            </a:r>
            <a:r>
              <a:rPr lang="en-US" sz="1600" b="1" dirty="0">
                <a:solidFill>
                  <a:srgbClr val="FF0000"/>
                </a:solidFill>
              </a:rPr>
              <a:t>x </a:t>
            </a:r>
            <a:r>
              <a:rPr lang="en-US" sz="1600" b="1" dirty="0" smtClean="0">
                <a:solidFill>
                  <a:srgbClr val="FF0000"/>
                </a:solidFill>
              </a:rPr>
              <a:t>  </a:t>
            </a:r>
            <a:r>
              <a:rPr lang="en-US" sz="1600" b="1" dirty="0" smtClean="0">
                <a:solidFill>
                  <a:srgbClr val="00B0FF"/>
                </a:solidFill>
              </a:rPr>
              <a:t>o</a:t>
            </a:r>
            <a:r>
              <a:rPr lang="en-US" sz="1600" b="1" dirty="0" smtClean="0">
                <a:solidFill>
                  <a:srgbClr val="FF0000"/>
                </a:solidFill>
              </a:rPr>
              <a:t>               x</a:t>
            </a:r>
            <a:endParaRPr lang="en-US" sz="1600" b="1" dirty="0" smtClean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    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</a:t>
            </a:r>
            <a:r>
              <a:rPr lang="en-US" sz="1600" b="1" dirty="0">
                <a:solidFill>
                  <a:srgbClr val="00B0FF"/>
                </a:solidFill>
              </a:rPr>
              <a:t> </a:t>
            </a:r>
            <a:r>
              <a:rPr lang="en-US" sz="1600" b="1" dirty="0" smtClean="0">
                <a:solidFill>
                  <a:srgbClr val="00B0FF"/>
                </a:solidFill>
              </a:rPr>
              <a:t>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     o           </a:t>
            </a:r>
            <a:r>
              <a:rPr lang="en-US" sz="1600" b="1" dirty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         o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       x</a:t>
            </a:r>
            <a:r>
              <a:rPr lang="en-US" sz="1600" b="1" dirty="0" smtClean="0">
                <a:solidFill>
                  <a:srgbClr val="00B0FF"/>
                </a:solidFill>
              </a:rPr>
              <a:t>  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                                          x</a:t>
            </a:r>
            <a:r>
              <a:rPr lang="en-US" sz="1600" b="1" dirty="0" smtClean="0">
                <a:solidFill>
                  <a:srgbClr val="00B0FF"/>
                </a:solidFill>
              </a:rPr>
              <a:t> 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o</a:t>
            </a:r>
            <a:r>
              <a:rPr lang="en-US" sz="1600" b="1" dirty="0">
                <a:solidFill>
                  <a:srgbClr val="00B0FF"/>
                </a:solidFill>
              </a:rPr>
              <a:t> </a:t>
            </a:r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     </a:t>
            </a:r>
            <a:r>
              <a:rPr lang="en-US" sz="1600" b="1" dirty="0" err="1" smtClean="0">
                <a:solidFill>
                  <a:srgbClr val="00B0FF"/>
                </a:solidFill>
              </a:rPr>
              <a:t>o</a:t>
            </a:r>
            <a:endParaRPr lang="en-US" sz="1600" b="1" dirty="0">
              <a:solidFill>
                <a:srgbClr val="00B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61504" y="1246250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B0FF"/>
                </a:solidFill>
              </a:rPr>
              <a:t>o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8718507" y="3862916"/>
            <a:ext cx="31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B0FF"/>
                </a:solidFill>
              </a:rPr>
              <a:t>G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109141" y="1560202"/>
            <a:ext cx="177800" cy="177800"/>
          </a:xfrm>
          <a:prstGeom prst="rect">
            <a:avLst/>
          </a:prstGeom>
        </p:spPr>
      </p:pic>
      <p:sp>
        <p:nvSpPr>
          <p:cNvPr id="14" name="Notched Right Arrow 13"/>
          <p:cNvSpPr/>
          <p:nvPr/>
        </p:nvSpPr>
        <p:spPr>
          <a:xfrm rot="3807967">
            <a:off x="6149456" y="1844998"/>
            <a:ext cx="352425" cy="177800"/>
          </a:xfrm>
          <a:prstGeom prst="notchedRightArrow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533118" y="1649102"/>
            <a:ext cx="33758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214524" y="4240530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</a:t>
            </a:r>
            <a:endParaRPr lang="en-US" sz="2400" b="1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0288" y="1510602"/>
            <a:ext cx="1990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 in position to see throw-in and area it is going to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0287" y="3039533"/>
            <a:ext cx="1990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Deal with any substitutions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0287" y="4291465"/>
            <a:ext cx="1834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 read for counter attack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692640" y="1510602"/>
            <a:ext cx="2177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 in position to see </a:t>
            </a:r>
            <a:r>
              <a:rPr lang="en-US" dirty="0" err="1" smtClean="0"/>
              <a:t>offsides</a:t>
            </a:r>
            <a:r>
              <a:rPr lang="en-US" dirty="0" smtClean="0"/>
              <a:t> and fouls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761898" y="5365091"/>
            <a:ext cx="62727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</a:t>
            </a:r>
            <a:r>
              <a:rPr lang="en-US" dirty="0" smtClean="0">
                <a:solidFill>
                  <a:srgbClr val="0033CC"/>
                </a:solidFill>
              </a:rPr>
              <a:t>Both officials must keep non-whistle hand and arm in the “Stop” position until the “Ball side” official indicates and signals for the throw-in.</a:t>
            </a:r>
            <a:endParaRPr lang="en-US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9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95144" y="1344168"/>
            <a:ext cx="7269480" cy="5212080"/>
            <a:chOff x="2905217" y="1992835"/>
            <a:chExt cx="6658222" cy="456616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5217" y="2136485"/>
              <a:ext cx="6658222" cy="4422513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410075" y="1993392"/>
              <a:ext cx="1323975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Bench</a:t>
              </a:r>
              <a:endParaRPr lang="en-US" sz="12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877050" y="1992835"/>
              <a:ext cx="1323975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Bench</a:t>
              </a:r>
              <a:endParaRPr lang="en-US" sz="12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696653" y="238125"/>
            <a:ext cx="4922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Dual System of Control – Throw- In </a:t>
            </a:r>
            <a:r>
              <a:rPr lang="en-US" sz="2400" dirty="0" smtClean="0">
                <a:latin typeface="Comic Sans MS" panose="030F0702030302020204" pitchFamily="66" charset="0"/>
              </a:rPr>
              <a:t>II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0287" y="457200"/>
            <a:ext cx="199072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cap="none" spc="8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Trail</a:t>
            </a:r>
            <a:r>
              <a:rPr lang="en-US" sz="2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Official</a:t>
            </a:r>
            <a:endParaRPr lang="en-US" sz="2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879578" y="457200"/>
            <a:ext cx="201494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spc="8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Lead</a:t>
            </a:r>
            <a:r>
              <a:rPr lang="en-US" sz="2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Official</a:t>
            </a:r>
            <a:endParaRPr lang="en-US" sz="2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5036" y="3866702"/>
            <a:ext cx="308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69964" y="3809487"/>
            <a:ext cx="29766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o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                   </a:t>
            </a:r>
            <a:r>
              <a:rPr lang="en-US" sz="1600" b="1" dirty="0">
                <a:solidFill>
                  <a:srgbClr val="FF0000"/>
                </a:solidFill>
              </a:rPr>
              <a:t>x </a:t>
            </a:r>
            <a:r>
              <a:rPr lang="en-US" sz="1600" b="1" dirty="0" smtClean="0">
                <a:solidFill>
                  <a:srgbClr val="FF0000"/>
                </a:solidFill>
              </a:rPr>
              <a:t>  </a:t>
            </a:r>
            <a:r>
              <a:rPr lang="en-US" sz="1600" b="1" dirty="0" smtClean="0">
                <a:solidFill>
                  <a:srgbClr val="00B0FF"/>
                </a:solidFill>
              </a:rPr>
              <a:t>o</a:t>
            </a:r>
            <a:r>
              <a:rPr lang="en-US" sz="1600" b="1" dirty="0" smtClean="0">
                <a:solidFill>
                  <a:srgbClr val="FF0000"/>
                </a:solidFill>
              </a:rPr>
              <a:t>               x</a:t>
            </a:r>
            <a:endParaRPr lang="en-US" sz="1600" b="1" dirty="0" smtClean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    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             x</a:t>
            </a:r>
            <a:r>
              <a:rPr lang="en-US" sz="1600" b="1" dirty="0" smtClean="0">
                <a:solidFill>
                  <a:srgbClr val="00B0FF"/>
                </a:solidFill>
              </a:rPr>
              <a:t>          o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       x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o              </a:t>
            </a:r>
            <a:r>
              <a:rPr lang="en-US" sz="1600" b="1" dirty="0">
                <a:solidFill>
                  <a:srgbClr val="FF0000"/>
                </a:solidFill>
              </a:rPr>
              <a:t>x</a:t>
            </a:r>
            <a:r>
              <a:rPr lang="en-US" sz="1600" b="1" dirty="0">
                <a:solidFill>
                  <a:srgbClr val="00B0FF"/>
                </a:solidFill>
              </a:rPr>
              <a:t>      o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</a:p>
          <a:p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          </a:t>
            </a:r>
            <a:r>
              <a:rPr lang="en-US" sz="1600" b="1" dirty="0" smtClean="0">
                <a:solidFill>
                  <a:srgbClr val="00B0FF"/>
                </a:solidFill>
              </a:rPr>
              <a:t>o     </a:t>
            </a:r>
            <a:r>
              <a:rPr lang="en-US" sz="1600" b="1" dirty="0" smtClean="0">
                <a:solidFill>
                  <a:srgbClr val="FF0000"/>
                </a:solidFill>
              </a:rPr>
              <a:t>x                      </a:t>
            </a:r>
            <a:r>
              <a:rPr lang="en-US" sz="1600" b="1" dirty="0" err="1" smtClean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</a:t>
            </a:r>
          </a:p>
          <a:p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o                                                  </a:t>
            </a:r>
            <a:r>
              <a:rPr lang="en-US" sz="1600" b="1" dirty="0" err="1" smtClean="0">
                <a:solidFill>
                  <a:srgbClr val="00B0FF"/>
                </a:solidFill>
              </a:rPr>
              <a:t>o</a:t>
            </a:r>
            <a:r>
              <a:rPr lang="en-US" sz="1600" b="1" dirty="0" smtClean="0">
                <a:solidFill>
                  <a:srgbClr val="00B0FF"/>
                </a:solidFill>
              </a:rPr>
              <a:t> </a:t>
            </a:r>
            <a:endParaRPr lang="en-US" sz="1600" b="1" dirty="0">
              <a:solidFill>
                <a:srgbClr val="00B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 rot="19821079">
            <a:off x="7949806" y="6321161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B0FF"/>
                </a:solidFill>
              </a:rPr>
              <a:t>o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8898498" y="4122188"/>
            <a:ext cx="31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B0FF"/>
                </a:solidFill>
              </a:rPr>
              <a:t>G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421079">
            <a:off x="7951667" y="6190386"/>
            <a:ext cx="177800" cy="177800"/>
          </a:xfrm>
          <a:prstGeom prst="rect">
            <a:avLst/>
          </a:prstGeom>
        </p:spPr>
      </p:pic>
      <p:sp>
        <p:nvSpPr>
          <p:cNvPr id="14" name="Notched Right Arrow 13"/>
          <p:cNvSpPr/>
          <p:nvPr/>
        </p:nvSpPr>
        <p:spPr>
          <a:xfrm rot="16200000">
            <a:off x="7832331" y="5876931"/>
            <a:ext cx="352425" cy="177800"/>
          </a:xfrm>
          <a:prstGeom prst="notchedRightArrow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774334" y="3214336"/>
            <a:ext cx="33758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379236" y="5275701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</a:t>
            </a:r>
            <a:endParaRPr lang="en-US" sz="2400" b="1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0288" y="1510602"/>
            <a:ext cx="1990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Responsible for substitutions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0287" y="2554865"/>
            <a:ext cx="19903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there are  substitutions, point to “Ball side” official to signal ready for throw-in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4677" y="4306205"/>
            <a:ext cx="1834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“Cheat” into the field as there are no players near </a:t>
            </a:r>
            <a:r>
              <a:rPr lang="en-US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</a:t>
            </a:r>
            <a:r>
              <a:rPr lang="en-US" dirty="0" smtClean="0"/>
              <a:t>‘s touch line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692640" y="1510602"/>
            <a:ext cx="21776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 </a:t>
            </a:r>
            <a:r>
              <a:rPr lang="en-US" dirty="0"/>
              <a:t>s</a:t>
            </a:r>
            <a:r>
              <a:rPr lang="en-US" dirty="0" smtClean="0"/>
              <a:t>hould “cheat” in to where ball is coming as long as </a:t>
            </a:r>
            <a:r>
              <a:rPr lang="en-US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</a:t>
            </a:r>
            <a:r>
              <a:rPr lang="en-US" dirty="0" smtClean="0"/>
              <a:t> can still see that the thrower’s feet are where they should be</a:t>
            </a:r>
            <a:endParaRPr lang="en-US" b="1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54992" y="723427"/>
            <a:ext cx="2745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Similar to Throw-In </a:t>
            </a:r>
            <a:r>
              <a:rPr lang="en-US" dirty="0" smtClean="0">
                <a:latin typeface="Comic Sans MS" panose="030F0702030302020204" pitchFamily="66" charset="0"/>
              </a:rPr>
              <a:t>I</a:t>
            </a:r>
            <a:r>
              <a:rPr lang="en-US" dirty="0" smtClean="0"/>
              <a:t>, But…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689326" y="3866702"/>
            <a:ext cx="22609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Signal for throw-in only after getting signal from “Bench side” official when there are substitutions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9243702" y="4444704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</a:t>
            </a:r>
            <a:endParaRPr lang="en-US" sz="2400" b="1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8675686" y="4906369"/>
            <a:ext cx="538924" cy="520764"/>
          </a:xfrm>
          <a:prstGeom prst="straightConnector1">
            <a:avLst/>
          </a:prstGeom>
          <a:ln w="603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44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95144" y="1344168"/>
            <a:ext cx="7269480" cy="5212080"/>
            <a:chOff x="2905217" y="1992835"/>
            <a:chExt cx="6658222" cy="456616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5217" y="2136485"/>
              <a:ext cx="6658222" cy="4422513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410075" y="1993392"/>
              <a:ext cx="1323975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Bench</a:t>
              </a:r>
              <a:endParaRPr lang="en-US" sz="12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877050" y="1992835"/>
              <a:ext cx="1323975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Bench</a:t>
              </a:r>
              <a:endParaRPr lang="en-US" sz="12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937647" y="238125"/>
            <a:ext cx="4440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Dual System of Control – Free Kick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60287" y="457200"/>
            <a:ext cx="199072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cap="none" spc="8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Trail</a:t>
            </a:r>
            <a:r>
              <a:rPr lang="en-US" sz="2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Official</a:t>
            </a:r>
            <a:endParaRPr lang="en-US" sz="2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879578" y="457200"/>
            <a:ext cx="201494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spc="8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Lead</a:t>
            </a:r>
            <a:r>
              <a:rPr lang="en-US" sz="2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Official</a:t>
            </a:r>
            <a:endParaRPr lang="en-US" sz="2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49372" y="3001141"/>
            <a:ext cx="3810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o</a:t>
            </a:r>
            <a:r>
              <a:rPr lang="en-US" sz="1600" b="1" dirty="0">
                <a:solidFill>
                  <a:srgbClr val="00B0FF"/>
                </a:solidFill>
              </a:rPr>
              <a:t> </a:t>
            </a:r>
            <a:r>
              <a:rPr lang="en-US" sz="1600" b="1" dirty="0" smtClean="0">
                <a:solidFill>
                  <a:srgbClr val="00B0FF"/>
                </a:solidFill>
              </a:rPr>
              <a:t>                    </a:t>
            </a:r>
            <a:r>
              <a:rPr lang="en-US" sz="1600" b="1" dirty="0" err="1" smtClean="0">
                <a:solidFill>
                  <a:srgbClr val="00B0FF"/>
                </a:solidFill>
              </a:rPr>
              <a:t>o</a:t>
            </a:r>
            <a:endParaRPr lang="en-US" sz="1600" b="1" dirty="0" smtClean="0">
              <a:solidFill>
                <a:srgbClr val="00B0FF"/>
              </a:solidFill>
            </a:endParaRPr>
          </a:p>
          <a:p>
            <a:pPr>
              <a:lnSpc>
                <a:spcPts val="1200"/>
              </a:lnSpc>
            </a:pPr>
            <a:endParaRPr lang="en-US" sz="1600" b="1" dirty="0" smtClean="0">
              <a:solidFill>
                <a:srgbClr val="00B0FF"/>
              </a:solidFill>
            </a:endParaRPr>
          </a:p>
          <a:p>
            <a:pPr>
              <a:lnSpc>
                <a:spcPts val="1200"/>
              </a:lnSpc>
            </a:pPr>
            <a:endParaRPr lang="en-US" sz="1600" b="1" dirty="0">
              <a:solidFill>
                <a:srgbClr val="FF0000"/>
              </a:solidFill>
            </a:endParaRPr>
          </a:p>
          <a:p>
            <a:pPr>
              <a:lnSpc>
                <a:spcPts val="1200"/>
              </a:lnSpc>
            </a:pPr>
            <a:r>
              <a:rPr lang="en-US" sz="1600" b="1" dirty="0" smtClean="0">
                <a:solidFill>
                  <a:srgbClr val="FF0000"/>
                </a:solidFill>
              </a:rPr>
              <a:t>                                                   </a:t>
            </a:r>
            <a:r>
              <a:rPr lang="en-US" sz="1600" b="1" dirty="0">
                <a:solidFill>
                  <a:srgbClr val="FF0000"/>
                </a:solidFill>
              </a:rPr>
              <a:t>x </a:t>
            </a:r>
            <a:r>
              <a:rPr lang="en-US" sz="1600" b="1" dirty="0" smtClean="0">
                <a:solidFill>
                  <a:srgbClr val="FF0000"/>
                </a:solidFill>
              </a:rPr>
              <a:t>  </a:t>
            </a:r>
            <a:r>
              <a:rPr lang="en-US" sz="1600" b="1" dirty="0" smtClean="0">
                <a:solidFill>
                  <a:srgbClr val="00B0FF"/>
                </a:solidFill>
              </a:rPr>
              <a:t>o</a:t>
            </a:r>
            <a:r>
              <a:rPr lang="en-US" sz="1600" b="1" dirty="0" smtClean="0">
                <a:solidFill>
                  <a:srgbClr val="FF0000"/>
                </a:solidFill>
              </a:rPr>
              <a:t>                x</a:t>
            </a:r>
          </a:p>
          <a:p>
            <a:pPr>
              <a:lnSpc>
                <a:spcPts val="1200"/>
              </a:lnSpc>
            </a:pPr>
            <a:endParaRPr lang="en-US" sz="1600" b="1" dirty="0" smtClean="0">
              <a:solidFill>
                <a:srgbClr val="00B0FF"/>
              </a:solidFill>
            </a:endParaRPr>
          </a:p>
          <a:p>
            <a:pPr>
              <a:lnSpc>
                <a:spcPts val="1200"/>
              </a:lnSpc>
            </a:pPr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     o</a:t>
            </a:r>
          </a:p>
          <a:p>
            <a:pPr>
              <a:lnSpc>
                <a:spcPts val="1200"/>
              </a:lnSpc>
            </a:pPr>
            <a:endParaRPr lang="en-US" sz="1600" b="1" dirty="0">
              <a:solidFill>
                <a:srgbClr val="00B0FF"/>
              </a:solidFill>
            </a:endParaRPr>
          </a:p>
          <a:p>
            <a:pPr>
              <a:lnSpc>
                <a:spcPts val="1200"/>
              </a:lnSpc>
            </a:pPr>
            <a:r>
              <a:rPr lang="en-US" sz="1600" b="1" dirty="0" smtClean="0">
                <a:solidFill>
                  <a:srgbClr val="FF0000"/>
                </a:solidFill>
              </a:rPr>
              <a:t>                   x</a:t>
            </a:r>
            <a:r>
              <a:rPr lang="en-US" sz="1600" b="1" dirty="0" smtClean="0">
                <a:solidFill>
                  <a:srgbClr val="00B0FF"/>
                </a:solidFill>
              </a:rPr>
              <a:t>                  o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>
                <a:solidFill>
                  <a:srgbClr val="00B0FF"/>
                </a:solidFill>
              </a:rPr>
              <a:t> </a:t>
            </a:r>
            <a:r>
              <a:rPr lang="en-US" sz="1600" b="1" dirty="0" smtClean="0">
                <a:solidFill>
                  <a:srgbClr val="00B0FF"/>
                </a:solidFill>
              </a:rPr>
              <a:t>       o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</a:p>
          <a:p>
            <a:pPr>
              <a:lnSpc>
                <a:spcPts val="1200"/>
              </a:lnSpc>
            </a:pPr>
            <a:endParaRPr lang="en-US" sz="1600" b="1" dirty="0">
              <a:solidFill>
                <a:srgbClr val="00B0FF"/>
              </a:solidFill>
            </a:endParaRPr>
          </a:p>
          <a:p>
            <a:pPr>
              <a:lnSpc>
                <a:spcPts val="1200"/>
              </a:lnSpc>
            </a:pPr>
            <a:r>
              <a:rPr lang="en-US" sz="1600" b="1" dirty="0" smtClean="0">
                <a:solidFill>
                  <a:srgbClr val="FF0000"/>
                </a:solidFill>
              </a:rPr>
              <a:t>                                                  x  </a:t>
            </a:r>
            <a:r>
              <a:rPr lang="en-US" sz="1600" b="1" dirty="0" smtClean="0">
                <a:solidFill>
                  <a:srgbClr val="00B0FF"/>
                </a:solidFill>
              </a:rPr>
              <a:t>            o</a:t>
            </a:r>
            <a:endParaRPr lang="en-US" sz="1600" b="1" dirty="0">
              <a:solidFill>
                <a:srgbClr val="00B0FF"/>
              </a:solidFill>
            </a:endParaRPr>
          </a:p>
          <a:p>
            <a:pPr>
              <a:lnSpc>
                <a:spcPts val="1200"/>
              </a:lnSpc>
            </a:pPr>
            <a:r>
              <a:rPr lang="en-US" sz="1600" b="1" dirty="0" smtClean="0">
                <a:solidFill>
                  <a:srgbClr val="FF0000"/>
                </a:solidFill>
              </a:rPr>
              <a:t>                                                    x              </a:t>
            </a:r>
            <a:r>
              <a:rPr lang="en-US" sz="1600" b="1" dirty="0" err="1" smtClean="0">
                <a:solidFill>
                  <a:srgbClr val="FF0000"/>
                </a:solidFill>
              </a:rPr>
              <a:t>x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>
              <a:lnSpc>
                <a:spcPts val="1200"/>
              </a:lnSpc>
            </a:pPr>
            <a:r>
              <a:rPr lang="en-US" sz="1600" b="1" dirty="0" smtClean="0">
                <a:solidFill>
                  <a:srgbClr val="FF0000"/>
                </a:solidFill>
              </a:rPr>
              <a:t>                                                      x</a:t>
            </a:r>
            <a:endParaRPr lang="en-US" sz="1600" b="1" dirty="0">
              <a:solidFill>
                <a:srgbClr val="00B0FF"/>
              </a:solidFill>
            </a:endParaRPr>
          </a:p>
          <a:p>
            <a:pPr>
              <a:lnSpc>
                <a:spcPts val="1200"/>
              </a:lnSpc>
            </a:pPr>
            <a:r>
              <a:rPr lang="en-US" sz="1600" b="1" dirty="0" smtClean="0">
                <a:solidFill>
                  <a:srgbClr val="00B0FF"/>
                </a:solidFill>
              </a:rPr>
              <a:t> </a:t>
            </a:r>
          </a:p>
          <a:p>
            <a:pPr>
              <a:lnSpc>
                <a:spcPts val="1200"/>
              </a:lnSpc>
            </a:pPr>
            <a:endParaRPr lang="en-US" sz="1600" b="1" dirty="0">
              <a:solidFill>
                <a:srgbClr val="00B0FF"/>
              </a:solidFill>
            </a:endParaRPr>
          </a:p>
          <a:p>
            <a:pPr>
              <a:lnSpc>
                <a:spcPts val="1200"/>
              </a:lnSpc>
            </a:pPr>
            <a:r>
              <a:rPr lang="en-US" sz="1600" b="1" dirty="0" smtClean="0">
                <a:solidFill>
                  <a:srgbClr val="00B0FF"/>
                </a:solidFill>
              </a:rPr>
              <a:t>     o                                                              </a:t>
            </a:r>
            <a:r>
              <a:rPr lang="en-US" sz="1600" b="1" dirty="0" err="1" smtClean="0">
                <a:solidFill>
                  <a:srgbClr val="00B0FF"/>
                </a:solidFill>
              </a:rPr>
              <a:t>o</a:t>
            </a:r>
            <a:endParaRPr lang="en-US" sz="1600" b="1" dirty="0">
              <a:solidFill>
                <a:srgbClr val="00B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7107" y="4811457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B0FF"/>
                </a:solidFill>
              </a:rPr>
              <a:t>o</a:t>
            </a:r>
            <a:endParaRPr lang="en-US" sz="16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934602" y="4794500"/>
            <a:ext cx="177800" cy="177800"/>
          </a:xfrm>
          <a:prstGeom prst="rect">
            <a:avLst/>
          </a:prstGeom>
        </p:spPr>
      </p:pic>
      <p:sp>
        <p:nvSpPr>
          <p:cNvPr id="13" name="Notched Right Arrow 12"/>
          <p:cNvSpPr/>
          <p:nvPr/>
        </p:nvSpPr>
        <p:spPr>
          <a:xfrm rot="20357631">
            <a:off x="7163684" y="4648999"/>
            <a:ext cx="352425" cy="177800"/>
          </a:xfrm>
          <a:prstGeom prst="notchedRightArrow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37647" y="3862916"/>
            <a:ext cx="308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012798" y="4032193"/>
            <a:ext cx="31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B0FF"/>
                </a:solidFill>
              </a:rPr>
              <a:t>G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789141" y="2340810"/>
            <a:ext cx="33758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054292" y="4749901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</a:t>
            </a:r>
            <a:endParaRPr lang="en-US" sz="2400" b="1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812758" y="4580624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</a:t>
            </a:r>
            <a:endParaRPr lang="en-US" sz="2400" b="1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8375214" y="4883361"/>
            <a:ext cx="437544" cy="97372"/>
          </a:xfrm>
          <a:prstGeom prst="straightConnector1">
            <a:avLst/>
          </a:prstGeom>
          <a:ln w="508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7200" y="1511723"/>
            <a:ext cx="19898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Spot the ball at the point of the foul.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the spot is on the far side, simply stand even with the spot.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Get the Kicker’s attention and indicate the spot with outstretched arm.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656150" y="1511723"/>
            <a:ext cx="22383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seeing your partner take control of the spot, deal with the wall (if any).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33CC"/>
                </a:solidFill>
              </a:rPr>
              <a:t>Then go </a:t>
            </a:r>
            <a:r>
              <a:rPr lang="en-US" dirty="0" smtClean="0"/>
              <a:t>to deal with offside and where the action will be.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692640" y="4295775"/>
            <a:ext cx="2171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a whistle for the restart is needed, it is </a:t>
            </a:r>
            <a:r>
              <a:rPr lang="en-US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</a:t>
            </a:r>
            <a:r>
              <a:rPr lang="en-US" dirty="0" smtClean="0"/>
              <a:t>‘s whistle.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656150" y="5437269"/>
            <a:ext cx="2298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</a:t>
            </a:r>
            <a:r>
              <a:rPr lang="en-US" dirty="0" smtClean="0"/>
              <a:t> is also the goal judge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1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95144" y="1344168"/>
            <a:ext cx="7269480" cy="5212080"/>
            <a:chOff x="2905217" y="1992835"/>
            <a:chExt cx="6658222" cy="456616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5217" y="2136485"/>
              <a:ext cx="6658222" cy="4422513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410075" y="1993392"/>
              <a:ext cx="1323975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Bench</a:t>
              </a:r>
              <a:endParaRPr lang="en-US" sz="12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877050" y="1992835"/>
              <a:ext cx="1323975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Bench</a:t>
              </a:r>
              <a:endParaRPr lang="en-US" sz="12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928479" y="238125"/>
            <a:ext cx="4459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Dual System of Control – Drop Ball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3662578" y="616829"/>
            <a:ext cx="4991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Usually the ball is dropped by the official who is closest to the side the ball is to be dropped on.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60287" y="457200"/>
            <a:ext cx="199072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cap="none" spc="8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Trail</a:t>
            </a:r>
            <a:r>
              <a:rPr lang="en-US" sz="2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Official</a:t>
            </a:r>
            <a:endParaRPr lang="en-US" sz="2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879578" y="457200"/>
            <a:ext cx="201494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spc="8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Lead</a:t>
            </a:r>
            <a:r>
              <a:rPr lang="en-US" sz="2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Official</a:t>
            </a:r>
            <a:endParaRPr lang="en-US" sz="2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6411" y="3585220"/>
            <a:ext cx="308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08023" y="3669256"/>
            <a:ext cx="31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B0FF"/>
                </a:solidFill>
              </a:rPr>
              <a:t>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29955" y="1819987"/>
            <a:ext cx="3639910" cy="442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600" b="1" dirty="0" smtClean="0">
                <a:solidFill>
                  <a:srgbClr val="00B0FF"/>
                </a:solidFill>
              </a:rPr>
              <a:t>o</a:t>
            </a:r>
            <a:endParaRPr lang="en-US" sz="1600" b="1" dirty="0">
              <a:solidFill>
                <a:srgbClr val="00B0FF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1600" b="1" dirty="0" smtClean="0">
                <a:solidFill>
                  <a:srgbClr val="FF0000"/>
                </a:solidFill>
              </a:rPr>
              <a:t>                              x        </a:t>
            </a:r>
            <a:r>
              <a:rPr lang="en-US" sz="1600" b="1" dirty="0" smtClean="0">
                <a:solidFill>
                  <a:srgbClr val="00B0FF"/>
                </a:solidFill>
              </a:rPr>
              <a:t>o</a:t>
            </a:r>
            <a:endParaRPr lang="en-US" sz="1600" b="1" dirty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1600" b="1" dirty="0">
                <a:solidFill>
                  <a:srgbClr val="FF0000"/>
                </a:solidFill>
              </a:rPr>
              <a:t>x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1600" b="1" dirty="0" smtClean="0">
                <a:solidFill>
                  <a:srgbClr val="FF0000"/>
                </a:solidFill>
              </a:rPr>
              <a:t>                                               x        </a:t>
            </a:r>
            <a:r>
              <a:rPr lang="en-US" sz="1600" b="1" dirty="0" smtClean="0">
                <a:solidFill>
                  <a:srgbClr val="00B0FF"/>
                </a:solidFill>
              </a:rPr>
              <a:t>o</a:t>
            </a:r>
            <a:endParaRPr lang="en-US" sz="1600" b="1" dirty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1600" b="1" dirty="0" smtClean="0">
                <a:solidFill>
                  <a:srgbClr val="FF0000"/>
                </a:solidFill>
              </a:rPr>
              <a:t>                  x</a:t>
            </a:r>
            <a:endParaRPr lang="en-US" sz="1600" b="1" dirty="0" smtClean="0">
              <a:solidFill>
                <a:srgbClr val="00B0FF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1600" b="1" dirty="0" smtClean="0">
                <a:solidFill>
                  <a:srgbClr val="00B0FF"/>
                </a:solidFill>
              </a:rPr>
              <a:t>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         o             </a:t>
            </a:r>
            <a:r>
              <a:rPr lang="en-US" sz="1600" b="1" dirty="0" err="1" smtClean="0">
                <a:solidFill>
                  <a:srgbClr val="00B0FF"/>
                </a:solidFill>
              </a:rPr>
              <a:t>o</a:t>
            </a:r>
            <a:r>
              <a:rPr lang="en-US" sz="1600" b="1" dirty="0" smtClean="0">
                <a:solidFill>
                  <a:srgbClr val="00B0FF"/>
                </a:solidFill>
              </a:rPr>
              <a:t>            </a:t>
            </a:r>
            <a:endParaRPr lang="en-US" sz="1600" b="1" dirty="0">
              <a:solidFill>
                <a:srgbClr val="00B0FF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o</a:t>
            </a:r>
            <a:endParaRPr lang="en-US" sz="1600" b="1" dirty="0">
              <a:solidFill>
                <a:srgbClr val="00B0FF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           </a:t>
            </a:r>
            <a:endParaRPr lang="en-US" sz="1600" b="1" dirty="0">
              <a:solidFill>
                <a:srgbClr val="00B0FF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1600" b="1" dirty="0" smtClean="0">
                <a:solidFill>
                  <a:srgbClr val="00B0FF"/>
                </a:solidFill>
              </a:rPr>
              <a:t>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                                   o</a:t>
            </a:r>
            <a:endParaRPr lang="en-US" sz="1600" b="1" dirty="0">
              <a:solidFill>
                <a:srgbClr val="00B0FF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1600" b="1" dirty="0" smtClean="0">
                <a:solidFill>
                  <a:srgbClr val="FF0000"/>
                </a:solidFill>
              </a:rPr>
              <a:t>                        x     </a:t>
            </a:r>
            <a:r>
              <a:rPr lang="en-US" sz="1600" b="1" dirty="0" smtClean="0">
                <a:solidFill>
                  <a:srgbClr val="00B0FF"/>
                </a:solidFill>
              </a:rPr>
              <a:t>o</a:t>
            </a:r>
            <a:r>
              <a:rPr lang="en-US" sz="1600" b="1" dirty="0" smtClean="0">
                <a:solidFill>
                  <a:srgbClr val="FF0000"/>
                </a:solidFill>
              </a:rPr>
              <a:t>                      x</a:t>
            </a:r>
            <a:endParaRPr lang="en-US" sz="1600" b="1" dirty="0" smtClean="0">
              <a:solidFill>
                <a:srgbClr val="00B0FF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1600" b="1" dirty="0" smtClean="0">
                <a:solidFill>
                  <a:srgbClr val="00B0FF"/>
                </a:solidFill>
              </a:rPr>
              <a:t>o</a:t>
            </a:r>
            <a:endParaRPr lang="en-US" sz="1600" b="1" dirty="0">
              <a:solidFill>
                <a:srgbClr val="00B0FF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            o                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</a:t>
            </a:r>
            <a:endParaRPr lang="en-US" sz="1600" b="1" dirty="0">
              <a:solidFill>
                <a:srgbClr val="00B0FF"/>
              </a:solidFill>
            </a:endParaRPr>
          </a:p>
          <a:p>
            <a:endParaRPr lang="en-US" sz="1600" b="1" dirty="0">
              <a:solidFill>
                <a:srgbClr val="00B0FF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354372" y="3576697"/>
            <a:ext cx="177800" cy="177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7281117" y="3115031"/>
            <a:ext cx="33758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294026" y="1819987"/>
            <a:ext cx="33758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6562725" y="2188144"/>
            <a:ext cx="718392" cy="1002731"/>
          </a:xfrm>
          <a:prstGeom prst="straightConnector1">
            <a:avLst/>
          </a:prstGeom>
          <a:ln w="50800">
            <a:solidFill>
              <a:srgbClr val="0033CC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8293991" y="4971149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</a:t>
            </a:r>
            <a:endParaRPr lang="en-US" sz="2400" b="1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1" y="1508138"/>
            <a:ext cx="21145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the situation shown, it is better to have </a:t>
            </a:r>
            <a:r>
              <a:rPr lang="en-US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</a:t>
            </a:r>
            <a:r>
              <a:rPr lang="en-US" dirty="0" smtClean="0"/>
              <a:t> come into the field for the drop ball.</a:t>
            </a:r>
            <a:endParaRPr lang="en-US" b="1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0287" y="3576696"/>
            <a:ext cx="19019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 </a:t>
            </a:r>
            <a:r>
              <a:rPr lang="en-US" dirty="0"/>
              <a:t>r</a:t>
            </a:r>
            <a:r>
              <a:rPr lang="en-US" dirty="0" smtClean="0"/>
              <a:t>etreats to the touch line as soon as the ball is dropped.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677400" y="1819987"/>
            <a:ext cx="22171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</a:t>
            </a:r>
            <a:r>
              <a:rPr lang="en-US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</a:t>
            </a:r>
            <a:r>
              <a:rPr lang="en-US" dirty="0" smtClean="0"/>
              <a:t> dropping the ball, </a:t>
            </a:r>
            <a:r>
              <a:rPr lang="en-US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</a:t>
            </a:r>
            <a:r>
              <a:rPr lang="en-US" dirty="0" smtClean="0"/>
              <a:t> takes a position to see a quickly developing offside</a:t>
            </a:r>
            <a:endParaRPr lang="en-US" b="1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63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95144" y="1344168"/>
            <a:ext cx="7269480" cy="5212080"/>
            <a:chOff x="2905217" y="1992835"/>
            <a:chExt cx="6658222" cy="456616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5217" y="2136485"/>
              <a:ext cx="6658222" cy="4422513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410075" y="1993392"/>
              <a:ext cx="1323975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Bench</a:t>
              </a:r>
              <a:endParaRPr lang="en-US" sz="12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877050" y="1992835"/>
              <a:ext cx="1323975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Bench</a:t>
              </a:r>
              <a:endParaRPr lang="en-US" sz="12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609689" y="238125"/>
            <a:ext cx="3096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Dual System of Control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367784" y="2139367"/>
            <a:ext cx="3124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0033CC"/>
                </a:solidFill>
              </a:rPr>
              <a:t>ENJOY THE GAME</a:t>
            </a:r>
            <a:endParaRPr lang="en-US" sz="80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88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95525" y="1343025"/>
            <a:ext cx="7267914" cy="5215973"/>
            <a:chOff x="2905217" y="1992835"/>
            <a:chExt cx="6658222" cy="456616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5217" y="2136485"/>
              <a:ext cx="6658222" cy="4422513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410075" y="1993392"/>
              <a:ext cx="1323975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Bench</a:t>
              </a:r>
              <a:endParaRPr lang="en-US" sz="12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877050" y="1992835"/>
              <a:ext cx="1323975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Bench</a:t>
              </a:r>
              <a:endParaRPr lang="en-US" sz="12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543073" y="150245"/>
            <a:ext cx="5090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Dual System of Control – Kick Off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00375" y="2351201"/>
            <a:ext cx="29718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                                                        x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>
                <a:solidFill>
                  <a:srgbClr val="FF0000"/>
                </a:solidFill>
              </a:rPr>
              <a:t> 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                  x                   x</a:t>
            </a:r>
          </a:p>
          <a:p>
            <a:endParaRPr lang="en-US" sz="1600" b="1" dirty="0" smtClean="0">
              <a:solidFill>
                <a:srgbClr val="FF0000"/>
              </a:solidFill>
            </a:endParaRPr>
          </a:p>
          <a:p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                                            x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G</a:t>
            </a:r>
            <a:r>
              <a:rPr lang="en-US" sz="1600" b="1" dirty="0" smtClean="0">
                <a:solidFill>
                  <a:srgbClr val="FF0000"/>
                </a:solidFill>
              </a:rPr>
              <a:t>                   x                 </a:t>
            </a:r>
            <a:r>
              <a:rPr lang="en-US" sz="1600" b="1" dirty="0" err="1" smtClean="0">
                <a:solidFill>
                  <a:srgbClr val="FF0000"/>
                </a:solidFill>
              </a:rPr>
              <a:t>x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                                            x</a:t>
            </a:r>
          </a:p>
          <a:p>
            <a:endParaRPr lang="en-US" sz="1600" b="1" dirty="0" smtClean="0">
              <a:solidFill>
                <a:srgbClr val="FF0000"/>
              </a:solidFill>
            </a:endParaRPr>
          </a:p>
          <a:p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      x                   </a:t>
            </a:r>
            <a:r>
              <a:rPr lang="en-US" sz="1600" b="1" dirty="0" err="1" smtClean="0">
                <a:solidFill>
                  <a:srgbClr val="FF0000"/>
                </a:solidFill>
              </a:rPr>
              <a:t>x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endParaRPr lang="en-US" sz="1600" b="1" dirty="0">
              <a:solidFill>
                <a:srgbClr val="FF0000"/>
              </a:solidFill>
            </a:endParaRPr>
          </a:p>
          <a:p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                                                     x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970954"/>
            <a:ext cx="1643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Offense Team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275" y="3953933"/>
            <a:ext cx="177800" cy="177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351814" y="2350008"/>
            <a:ext cx="238719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B0FF"/>
                </a:solidFill>
              </a:rPr>
              <a:t>o</a:t>
            </a:r>
          </a:p>
          <a:p>
            <a:endParaRPr lang="en-US" sz="1600" b="1" dirty="0" smtClean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>
                <a:solidFill>
                  <a:srgbClr val="00B0FF"/>
                </a:solidFill>
              </a:rPr>
              <a:t>o</a:t>
            </a: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o             o           G</a:t>
            </a:r>
            <a:endParaRPr lang="en-US" sz="1600" b="1" dirty="0">
              <a:solidFill>
                <a:srgbClr val="00B0FF"/>
              </a:solidFill>
            </a:endParaRPr>
          </a:p>
          <a:p>
            <a:endParaRPr lang="en-US" sz="1600" b="1" dirty="0" smtClean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o                </a:t>
            </a:r>
            <a:endParaRPr lang="en-US" sz="1600" b="1" dirty="0">
              <a:solidFill>
                <a:srgbClr val="00B0FF"/>
              </a:solidFill>
            </a:endParaRPr>
          </a:p>
          <a:p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>
                <a:solidFill>
                  <a:srgbClr val="00B0FF"/>
                </a:solidFill>
              </a:rPr>
              <a:t>o</a:t>
            </a:r>
          </a:p>
          <a:p>
            <a:endParaRPr lang="en-US" sz="1600" b="1" dirty="0">
              <a:solidFill>
                <a:srgbClr val="00B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4178" y="1970954"/>
            <a:ext cx="1678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Defense Team</a:t>
            </a:r>
            <a:endParaRPr lang="en-US" sz="2000" b="1" dirty="0">
              <a:solidFill>
                <a:srgbClr val="00B0F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91897" y="1740121"/>
            <a:ext cx="33758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38149" y="2584980"/>
            <a:ext cx="199072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cap="none" spc="8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Trail</a:t>
            </a:r>
            <a:r>
              <a:rPr lang="en-US" sz="2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Official</a:t>
            </a:r>
            <a:endParaRPr lang="en-US" sz="2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55347" y="5822062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</a:t>
            </a:r>
            <a:endParaRPr lang="en-US" sz="2400" b="1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854178" y="2459731"/>
            <a:ext cx="201494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spc="8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Lead</a:t>
            </a:r>
            <a:r>
              <a:rPr lang="en-US" sz="2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Official</a:t>
            </a:r>
            <a:endParaRPr lang="en-US" sz="2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7" name="Notched Right Arrow 16"/>
          <p:cNvSpPr/>
          <p:nvPr/>
        </p:nvSpPr>
        <p:spPr>
          <a:xfrm>
            <a:off x="6088289" y="3953933"/>
            <a:ext cx="352425" cy="177800"/>
          </a:xfrm>
          <a:prstGeom prst="notchedRightArrow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2669309" y="1740121"/>
            <a:ext cx="6567055" cy="4543606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96857" y="812997"/>
            <a:ext cx="7028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Imaginary Diagonal Line separating areas of each official’s responsibility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37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/>
      <p:bldP spid="15" grpId="0"/>
      <p:bldP spid="16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95526" y="1345946"/>
            <a:ext cx="7267914" cy="5215973"/>
            <a:chOff x="2905217" y="1992835"/>
            <a:chExt cx="6658222" cy="456616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5217" y="2136485"/>
              <a:ext cx="6658222" cy="4422513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410075" y="1993392"/>
              <a:ext cx="1323975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Bench</a:t>
              </a:r>
              <a:endParaRPr lang="en-US" sz="12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877050" y="1992835"/>
              <a:ext cx="1323975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Bench</a:t>
              </a:r>
              <a:endParaRPr lang="en-US" sz="12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543073" y="150245"/>
            <a:ext cx="5090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Dual System of Control – Kick Off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00375" y="2351201"/>
            <a:ext cx="29718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                                                        x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>
                <a:solidFill>
                  <a:srgbClr val="FF0000"/>
                </a:solidFill>
              </a:rPr>
              <a:t> 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                  x                   x</a:t>
            </a:r>
          </a:p>
          <a:p>
            <a:endParaRPr lang="en-US" sz="1600" b="1" dirty="0" smtClean="0">
              <a:solidFill>
                <a:srgbClr val="FF0000"/>
              </a:solidFill>
            </a:endParaRPr>
          </a:p>
          <a:p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                                            x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G</a:t>
            </a:r>
            <a:r>
              <a:rPr lang="en-US" sz="1600" b="1" dirty="0" smtClean="0">
                <a:solidFill>
                  <a:srgbClr val="FF0000"/>
                </a:solidFill>
              </a:rPr>
              <a:t>                   x                 </a:t>
            </a:r>
            <a:r>
              <a:rPr lang="en-US" sz="1600" b="1" dirty="0" err="1" smtClean="0">
                <a:solidFill>
                  <a:srgbClr val="FF0000"/>
                </a:solidFill>
              </a:rPr>
              <a:t>x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                                            x</a:t>
            </a:r>
          </a:p>
          <a:p>
            <a:endParaRPr lang="en-US" sz="1600" b="1" dirty="0" smtClean="0">
              <a:solidFill>
                <a:srgbClr val="FF0000"/>
              </a:solidFill>
            </a:endParaRPr>
          </a:p>
          <a:p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      x                   </a:t>
            </a:r>
            <a:r>
              <a:rPr lang="en-US" sz="1600" b="1" dirty="0" err="1" smtClean="0">
                <a:solidFill>
                  <a:srgbClr val="FF0000"/>
                </a:solidFill>
              </a:rPr>
              <a:t>x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endParaRPr lang="en-US" sz="1600" b="1" dirty="0">
              <a:solidFill>
                <a:srgbClr val="FF0000"/>
              </a:solidFill>
            </a:endParaRPr>
          </a:p>
          <a:p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                                                     x</a:t>
            </a:r>
            <a:endParaRPr lang="en-US" sz="1600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275" y="3953933"/>
            <a:ext cx="177800" cy="177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351814" y="2350008"/>
            <a:ext cx="238719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B0FF"/>
                </a:solidFill>
              </a:rPr>
              <a:t>o</a:t>
            </a:r>
          </a:p>
          <a:p>
            <a:endParaRPr lang="en-US" sz="1600" b="1" dirty="0" smtClean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>
                <a:solidFill>
                  <a:srgbClr val="00B0FF"/>
                </a:solidFill>
              </a:rPr>
              <a:t>o</a:t>
            </a: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o             o           G</a:t>
            </a:r>
            <a:endParaRPr lang="en-US" sz="1600" b="1" dirty="0">
              <a:solidFill>
                <a:srgbClr val="00B0FF"/>
              </a:solidFill>
            </a:endParaRPr>
          </a:p>
          <a:p>
            <a:endParaRPr lang="en-US" sz="1600" b="1" dirty="0" smtClean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o                </a:t>
            </a:r>
            <a:endParaRPr lang="en-US" sz="1600" b="1" dirty="0">
              <a:solidFill>
                <a:srgbClr val="00B0FF"/>
              </a:solidFill>
            </a:endParaRPr>
          </a:p>
          <a:p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>
                <a:solidFill>
                  <a:srgbClr val="00B0FF"/>
                </a:solidFill>
              </a:rPr>
              <a:t>o</a:t>
            </a:r>
          </a:p>
          <a:p>
            <a:endParaRPr lang="en-US" sz="1600" b="1" dirty="0">
              <a:solidFill>
                <a:srgbClr val="00B0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91897" y="1740121"/>
            <a:ext cx="33758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0287" y="1278456"/>
            <a:ext cx="199072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cap="none" spc="8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Trail</a:t>
            </a:r>
            <a:r>
              <a:rPr lang="en-US" sz="2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Official</a:t>
            </a:r>
            <a:endParaRPr lang="en-US" sz="2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55347" y="5822062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</a:t>
            </a:r>
            <a:endParaRPr lang="en-US" sz="2400" b="1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879578" y="1278456"/>
            <a:ext cx="201494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spc="8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Lead</a:t>
            </a:r>
            <a:r>
              <a:rPr lang="en-US" sz="2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Official</a:t>
            </a:r>
            <a:endParaRPr lang="en-US" sz="2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7" name="Notched Right Arrow 16"/>
          <p:cNvSpPr/>
          <p:nvPr/>
        </p:nvSpPr>
        <p:spPr>
          <a:xfrm>
            <a:off x="6088289" y="3953933"/>
            <a:ext cx="352425" cy="177800"/>
          </a:xfrm>
          <a:prstGeom prst="notchedRightArrow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76766" y="1874228"/>
            <a:ext cx="20022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Make sure proper number of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dirty="0" smtClean="0"/>
              <a:t> players are on the field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9879578" y="1874228"/>
            <a:ext cx="20022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Make sure proper number of </a:t>
            </a:r>
            <a:r>
              <a:rPr lang="en-US" sz="1600" b="1" dirty="0">
                <a:solidFill>
                  <a:srgbClr val="00B0FF"/>
                </a:solidFill>
              </a:rPr>
              <a:t>o</a:t>
            </a:r>
            <a:r>
              <a:rPr lang="en-US" sz="1600" dirty="0" smtClean="0"/>
              <a:t> players are on the field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460288" y="3098800"/>
            <a:ext cx="1835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Responsible for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dirty="0" smtClean="0"/>
              <a:t> Goalie Alert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9826964" y="3234267"/>
            <a:ext cx="1835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Responsible for </a:t>
            </a:r>
            <a:r>
              <a:rPr lang="en-US" sz="1600" b="1" dirty="0">
                <a:solidFill>
                  <a:srgbClr val="00B0FF"/>
                </a:solidFill>
              </a:rPr>
              <a:t>o</a:t>
            </a:r>
            <a:r>
              <a:rPr lang="en-US" sz="1600" dirty="0" smtClean="0"/>
              <a:t> Goalie Alert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60288" y="4016755"/>
            <a:ext cx="1808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Keep official time (Bench Side)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879578" y="4131733"/>
            <a:ext cx="21413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Backup time Keeper</a:t>
            </a:r>
          </a:p>
          <a:p>
            <a:endParaRPr lang="en-US" sz="1600" dirty="0"/>
          </a:p>
          <a:p>
            <a:r>
              <a:rPr lang="en-US" sz="1600" dirty="0" smtClean="0"/>
              <a:t>Signal </a:t>
            </a:r>
            <a:r>
              <a:rPr lang="en-US" sz="16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 </a:t>
            </a:r>
            <a:r>
              <a:rPr lang="en-US" sz="1600" dirty="0" smtClean="0"/>
              <a:t>when all is ready on defense side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460287" y="5037995"/>
            <a:ext cx="2071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Blow whistle to start play</a:t>
            </a:r>
          </a:p>
          <a:p>
            <a:endParaRPr lang="en-US" sz="1600" dirty="0"/>
          </a:p>
          <a:p>
            <a:r>
              <a:rPr lang="en-US" sz="1600" dirty="0" smtClean="0"/>
              <a:t>Observer proper kick-off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9879578" y="5521642"/>
            <a:ext cx="2141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Be in position to rule on offside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0560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95526" y="1345946"/>
            <a:ext cx="7267914" cy="5215973"/>
            <a:chOff x="2905217" y="1992835"/>
            <a:chExt cx="6658222" cy="456616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5217" y="2136485"/>
              <a:ext cx="6658222" cy="4422513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410075" y="1993392"/>
              <a:ext cx="1323975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Bench</a:t>
              </a:r>
              <a:endParaRPr lang="en-US" sz="12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877050" y="1992835"/>
              <a:ext cx="1323975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Bench</a:t>
              </a:r>
              <a:endParaRPr lang="en-US" sz="12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309067" y="150245"/>
            <a:ext cx="5558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Dual System of Control – Ball In Play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86024" y="3866702"/>
            <a:ext cx="308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29955" y="1819987"/>
            <a:ext cx="36399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                                       x</a:t>
            </a: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   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                x        </a:t>
            </a:r>
            <a:r>
              <a:rPr lang="en-US" sz="1600" b="1" dirty="0" smtClean="0">
                <a:solidFill>
                  <a:srgbClr val="00B0FF"/>
                </a:solidFill>
              </a:rPr>
              <a:t>o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>
                <a:solidFill>
                  <a:srgbClr val="FF0000"/>
                </a:solidFill>
              </a:rPr>
              <a:t>x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o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          x</a:t>
            </a:r>
            <a:endParaRPr lang="en-US" sz="1600" b="1" dirty="0" smtClean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   o             </a:t>
            </a:r>
            <a:r>
              <a:rPr lang="en-US" sz="1600" b="1" dirty="0" err="1" smtClean="0">
                <a:solidFill>
                  <a:srgbClr val="00B0FF"/>
                </a:solidFill>
              </a:rPr>
              <a:t>o</a:t>
            </a:r>
            <a:r>
              <a:rPr lang="en-US" sz="1600" b="1" dirty="0" smtClean="0">
                <a:solidFill>
                  <a:srgbClr val="00B0FF"/>
                </a:solidFill>
              </a:rPr>
              <a:t>            G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           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                                   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          x     </a:t>
            </a:r>
            <a:r>
              <a:rPr lang="en-US" sz="1600" b="1" dirty="0" smtClean="0">
                <a:solidFill>
                  <a:srgbClr val="00B0FF"/>
                </a:solidFill>
              </a:rPr>
              <a:t>o</a:t>
            </a:r>
            <a:r>
              <a:rPr lang="en-US" sz="1600" b="1" dirty="0" smtClean="0">
                <a:solidFill>
                  <a:srgbClr val="FF0000"/>
                </a:solidFill>
              </a:rPr>
              <a:t>                      x</a:t>
            </a:r>
            <a:endParaRPr lang="en-US" sz="1600" b="1" dirty="0" smtClean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</a:t>
            </a:r>
            <a:r>
              <a:rPr lang="en-US" sz="1600" b="1" dirty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                                     o                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</a:t>
            </a:r>
            <a:endParaRPr lang="en-US" sz="1600" b="1" dirty="0">
              <a:solidFill>
                <a:srgbClr val="00B0FF"/>
              </a:solidFill>
            </a:endParaRPr>
          </a:p>
          <a:p>
            <a:endParaRPr lang="en-US" sz="1600" b="1" dirty="0">
              <a:solidFill>
                <a:srgbClr val="00B0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43939" y="1724818"/>
            <a:ext cx="33758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0287" y="457200"/>
            <a:ext cx="199072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cap="none" spc="8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Trail</a:t>
            </a:r>
            <a:r>
              <a:rPr lang="en-US" sz="2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Official</a:t>
            </a:r>
            <a:endParaRPr lang="en-US" sz="2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170081" y="5451926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</a:t>
            </a:r>
            <a:endParaRPr lang="en-US" sz="2400" b="1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879578" y="457200"/>
            <a:ext cx="201494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spc="8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Lead</a:t>
            </a:r>
            <a:r>
              <a:rPr lang="en-US" sz="2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Official</a:t>
            </a:r>
            <a:endParaRPr lang="en-US" sz="2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2669309" y="1740121"/>
            <a:ext cx="6567055" cy="4543606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7723474" y="1943165"/>
            <a:ext cx="557439" cy="177800"/>
            <a:chOff x="7723474" y="1943165"/>
            <a:chExt cx="557439" cy="177800"/>
          </a:xfrm>
        </p:grpSpPr>
        <p:sp>
          <p:nvSpPr>
            <p:cNvPr id="17" name="Notched Right Arrow 16"/>
            <p:cNvSpPr/>
            <p:nvPr/>
          </p:nvSpPr>
          <p:spPr>
            <a:xfrm>
              <a:off x="7928488" y="1943165"/>
              <a:ext cx="352425" cy="177800"/>
            </a:xfrm>
            <a:prstGeom prst="notchedRightArrow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3474" y="1943165"/>
              <a:ext cx="177800" cy="177800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334418" y="919415"/>
            <a:ext cx="21165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Get as far up the line as you can </a:t>
            </a:r>
            <a:r>
              <a:rPr lang="en-US" b="1" u="sng" dirty="0" smtClean="0"/>
              <a:t>and</a:t>
            </a:r>
            <a:r>
              <a:rPr lang="en-US" b="1" dirty="0" smtClean="0"/>
              <a:t> still be able to get back to see offside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67366" y="2138866"/>
            <a:ext cx="1928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</a:t>
            </a:r>
            <a:r>
              <a:rPr lang="en-US" b="1" spc="8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</a:t>
            </a:r>
            <a:r>
              <a:rPr lang="en-US" b="1" dirty="0" smtClean="0"/>
              <a:t> </a:t>
            </a:r>
            <a:r>
              <a:rPr lang="en-US" b="1" smtClean="0"/>
              <a:t>official needs </a:t>
            </a:r>
            <a:r>
              <a:rPr lang="en-US" b="1" dirty="0" smtClean="0"/>
              <a:t>your help in the </a:t>
            </a:r>
            <a:r>
              <a:rPr lang="en-US" b="1" dirty="0" smtClean="0">
                <a:solidFill>
                  <a:srgbClr val="00B050"/>
                </a:solidFill>
              </a:rPr>
              <a:t>circled</a:t>
            </a:r>
            <a:r>
              <a:rPr lang="en-US" b="1" dirty="0" smtClean="0"/>
              <a:t> area</a:t>
            </a:r>
            <a:endParaRPr lang="en-US" sz="1600" b="1" dirty="0"/>
          </a:p>
        </p:txBody>
      </p:sp>
      <p:sp>
        <p:nvSpPr>
          <p:cNvPr id="13" name="Oval 12"/>
          <p:cNvSpPr/>
          <p:nvPr/>
        </p:nvSpPr>
        <p:spPr>
          <a:xfrm>
            <a:off x="8076270" y="1461928"/>
            <a:ext cx="1736597" cy="1419887"/>
          </a:xfrm>
          <a:prstGeom prst="ellipse">
            <a:avLst/>
          </a:pr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67368" y="3211824"/>
            <a:ext cx="1974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00B050"/>
                </a:solidFill>
              </a:rPr>
              <a:t>touchline</a:t>
            </a:r>
            <a:r>
              <a:rPr lang="en-US" b="1" dirty="0" smtClean="0"/>
              <a:t> is yours all the way down</a:t>
            </a:r>
            <a:endParaRPr lang="en-US" b="1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2669309" y="1740121"/>
            <a:ext cx="6600556" cy="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34418" y="4189532"/>
            <a:ext cx="2052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Watch for fouls, </a:t>
            </a:r>
            <a:r>
              <a:rPr lang="en-US" b="1" spc="8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 </a:t>
            </a:r>
            <a:r>
              <a:rPr lang="en-US" b="1" dirty="0" smtClean="0">
                <a:ln w="0"/>
              </a:rPr>
              <a:t>may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b="1" dirty="0" smtClean="0">
                <a:ln w="0"/>
              </a:rPr>
              <a:t>be checking for offside.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50893" y="5226702"/>
            <a:ext cx="1928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Never be on your side of halfway when a shot is taken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989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 animBg="1"/>
      <p:bldP spid="19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95526" y="1345946"/>
            <a:ext cx="7267914" cy="5215973"/>
            <a:chOff x="2905217" y="1992835"/>
            <a:chExt cx="6658222" cy="456616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5217" y="2136485"/>
              <a:ext cx="6658222" cy="4422513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410075" y="1993392"/>
              <a:ext cx="1323975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Bench</a:t>
              </a:r>
              <a:endParaRPr lang="en-US" sz="12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877050" y="1992835"/>
              <a:ext cx="1323975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Bench</a:t>
              </a:r>
              <a:endParaRPr lang="en-US" sz="12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309067" y="150245"/>
            <a:ext cx="5558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Dual System of Control – Ball In Play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86024" y="3866702"/>
            <a:ext cx="308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29955" y="1819987"/>
            <a:ext cx="36399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                                       x</a:t>
            </a: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   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                x        </a:t>
            </a:r>
            <a:r>
              <a:rPr lang="en-US" sz="1600" b="1" dirty="0" smtClean="0">
                <a:solidFill>
                  <a:srgbClr val="00B0FF"/>
                </a:solidFill>
              </a:rPr>
              <a:t>o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>
                <a:solidFill>
                  <a:srgbClr val="FF0000"/>
                </a:solidFill>
              </a:rPr>
              <a:t>x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o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          x</a:t>
            </a:r>
            <a:endParaRPr lang="en-US" sz="1600" b="1" dirty="0" smtClean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   o             </a:t>
            </a:r>
            <a:r>
              <a:rPr lang="en-US" sz="1600" b="1" dirty="0" err="1" smtClean="0">
                <a:solidFill>
                  <a:srgbClr val="00B0FF"/>
                </a:solidFill>
              </a:rPr>
              <a:t>o</a:t>
            </a:r>
            <a:r>
              <a:rPr lang="en-US" sz="1600" b="1" dirty="0" smtClean="0">
                <a:solidFill>
                  <a:srgbClr val="00B0FF"/>
                </a:solidFill>
              </a:rPr>
              <a:t>            G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           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                                   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          x     </a:t>
            </a:r>
            <a:r>
              <a:rPr lang="en-US" sz="1600" b="1" dirty="0" smtClean="0">
                <a:solidFill>
                  <a:srgbClr val="00B0FF"/>
                </a:solidFill>
              </a:rPr>
              <a:t>o</a:t>
            </a:r>
            <a:r>
              <a:rPr lang="en-US" sz="1600" b="1" dirty="0" smtClean="0">
                <a:solidFill>
                  <a:srgbClr val="FF0000"/>
                </a:solidFill>
              </a:rPr>
              <a:t>                      x</a:t>
            </a:r>
            <a:endParaRPr lang="en-US" sz="1600" b="1" dirty="0" smtClean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</a:t>
            </a:r>
            <a:r>
              <a:rPr lang="en-US" sz="1600" b="1" dirty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                                     o                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</a:t>
            </a:r>
            <a:endParaRPr lang="en-US" sz="1600" b="1" dirty="0">
              <a:solidFill>
                <a:srgbClr val="00B0FF"/>
              </a:solidFill>
            </a:endParaRPr>
          </a:p>
          <a:p>
            <a:endParaRPr lang="en-US" sz="1600" b="1" dirty="0">
              <a:solidFill>
                <a:srgbClr val="00B0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43939" y="1724818"/>
            <a:ext cx="33758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0287" y="457200"/>
            <a:ext cx="199072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cap="none" spc="8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Trail</a:t>
            </a:r>
            <a:r>
              <a:rPr lang="en-US" sz="2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Official</a:t>
            </a:r>
            <a:endParaRPr lang="en-US" sz="2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170081" y="5451926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</a:t>
            </a:r>
            <a:endParaRPr lang="en-US" sz="2400" b="1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879578" y="457200"/>
            <a:ext cx="201494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spc="8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Lead</a:t>
            </a:r>
            <a:r>
              <a:rPr lang="en-US" sz="2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Official</a:t>
            </a:r>
            <a:endParaRPr lang="en-US" sz="2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7723474" y="1943165"/>
            <a:ext cx="557439" cy="177800"/>
            <a:chOff x="7723474" y="1943165"/>
            <a:chExt cx="557439" cy="177800"/>
          </a:xfrm>
        </p:grpSpPr>
        <p:sp>
          <p:nvSpPr>
            <p:cNvPr id="17" name="Notched Right Arrow 16"/>
            <p:cNvSpPr/>
            <p:nvPr/>
          </p:nvSpPr>
          <p:spPr>
            <a:xfrm>
              <a:off x="7928488" y="1943165"/>
              <a:ext cx="352425" cy="177800"/>
            </a:xfrm>
            <a:prstGeom prst="notchedRightArrow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3474" y="1943165"/>
              <a:ext cx="177800" cy="177800"/>
            </a:xfrm>
            <a:prstGeom prst="rect">
              <a:avLst/>
            </a:prstGeom>
          </p:spPr>
        </p:pic>
      </p:grpSp>
      <p:sp>
        <p:nvSpPr>
          <p:cNvPr id="18" name="TextBox 17"/>
          <p:cNvSpPr txBox="1"/>
          <p:nvPr/>
        </p:nvSpPr>
        <p:spPr>
          <a:xfrm>
            <a:off x="9621536" y="1042160"/>
            <a:ext cx="2346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Deal with </a:t>
            </a:r>
            <a:r>
              <a:rPr lang="en-US" dirty="0" err="1" smtClean="0"/>
              <a:t>offsides</a:t>
            </a:r>
            <a:r>
              <a:rPr lang="en-US" dirty="0" smtClean="0"/>
              <a:t> and fouls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619488" y="1872141"/>
            <a:ext cx="24482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should be </a:t>
            </a:r>
            <a:r>
              <a:rPr lang="en-US" b="1" u="sng" dirty="0" smtClean="0"/>
              <a:t>at least </a:t>
            </a:r>
            <a:r>
              <a:rPr lang="en-US" dirty="0" smtClean="0"/>
              <a:t>even with the forward most attacker if you cannot be even with the 2</a:t>
            </a:r>
            <a:r>
              <a:rPr lang="en-US" baseline="30000" dirty="0" smtClean="0"/>
              <a:t>nd</a:t>
            </a:r>
            <a:r>
              <a:rPr lang="en-US" dirty="0" smtClean="0"/>
              <a:t> to last defender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8308621" y="1724818"/>
            <a:ext cx="0" cy="4592855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619487" y="3879275"/>
            <a:ext cx="2275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</a:t>
            </a:r>
            <a:r>
              <a:rPr lang="en-US" dirty="0"/>
              <a:t>attack nears the </a:t>
            </a:r>
            <a:r>
              <a:rPr lang="en-US" dirty="0" smtClean="0"/>
              <a:t>goal--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9087483" y="4829738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</a:t>
            </a:r>
            <a:endParaRPr lang="en-US" sz="2400" b="1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8375904" y="4352544"/>
            <a:ext cx="557439" cy="177800"/>
            <a:chOff x="7723474" y="1943165"/>
            <a:chExt cx="557439" cy="177800"/>
          </a:xfrm>
        </p:grpSpPr>
        <p:sp>
          <p:nvSpPr>
            <p:cNvPr id="33" name="Notched Right Arrow 32"/>
            <p:cNvSpPr/>
            <p:nvPr/>
          </p:nvSpPr>
          <p:spPr>
            <a:xfrm>
              <a:off x="7928488" y="1943165"/>
              <a:ext cx="352425" cy="177800"/>
            </a:xfrm>
            <a:prstGeom prst="notchedRightArrow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3474" y="1943165"/>
              <a:ext cx="177800" cy="177800"/>
            </a:xfrm>
            <a:prstGeom prst="rect">
              <a:avLst/>
            </a:prstGeom>
          </p:spPr>
        </p:pic>
      </p:grpSp>
      <p:cxnSp>
        <p:nvCxnSpPr>
          <p:cNvPr id="36" name="Curved Connector 35"/>
          <p:cNvCxnSpPr/>
          <p:nvPr/>
        </p:nvCxnSpPr>
        <p:spPr>
          <a:xfrm flipV="1">
            <a:off x="8404633" y="5341649"/>
            <a:ext cx="769863" cy="359159"/>
          </a:xfrm>
          <a:prstGeom prst="curved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615655" y="4432714"/>
            <a:ext cx="23290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 </a:t>
            </a:r>
            <a:r>
              <a:rPr lang="en-US" dirty="0"/>
              <a:t>to Goal. Cut corner. You are the goal judge.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0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0" grpId="0"/>
      <p:bldP spid="30" grpId="0"/>
      <p:bldP spid="31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95526" y="1345946"/>
            <a:ext cx="7267914" cy="5215973"/>
            <a:chOff x="2905217" y="1992835"/>
            <a:chExt cx="6658222" cy="456616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5217" y="2136485"/>
              <a:ext cx="6658222" cy="4422513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410075" y="1993392"/>
              <a:ext cx="1323975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Bench</a:t>
              </a:r>
              <a:endParaRPr lang="en-US" sz="12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877050" y="1992835"/>
              <a:ext cx="1323975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Bench</a:t>
              </a:r>
              <a:endParaRPr lang="en-US" sz="12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309067" y="150245"/>
            <a:ext cx="5558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Dual System of Control – Ball In Play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15036" y="3866702"/>
            <a:ext cx="308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29955" y="1819987"/>
            <a:ext cx="36399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                                       </a:t>
            </a: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   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                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                                  x</a:t>
            </a:r>
          </a:p>
          <a:p>
            <a:r>
              <a:rPr lang="en-US" sz="1600" b="1" dirty="0">
                <a:solidFill>
                  <a:srgbClr val="00B0FF"/>
                </a:solidFill>
              </a:rPr>
              <a:t>      </a:t>
            </a:r>
            <a:r>
              <a:rPr lang="en-US" sz="1600" b="1" dirty="0" smtClean="0">
                <a:solidFill>
                  <a:srgbClr val="00B0FF"/>
                </a:solidFill>
              </a:rPr>
              <a:t>          </a:t>
            </a:r>
            <a:r>
              <a:rPr lang="en-US" sz="1600" b="1" dirty="0">
                <a:solidFill>
                  <a:srgbClr val="00B0FF"/>
                </a:solidFill>
              </a:rPr>
              <a:t>o </a:t>
            </a:r>
            <a:r>
              <a:rPr lang="en-US" sz="1600" b="1" dirty="0" smtClean="0">
                <a:solidFill>
                  <a:srgbClr val="00B0FF"/>
                </a:solidFill>
              </a:rPr>
              <a:t>                                </a:t>
            </a:r>
            <a:r>
              <a:rPr lang="en-US" sz="1600" b="1" dirty="0" err="1" smtClean="0">
                <a:solidFill>
                  <a:srgbClr val="00B0FF"/>
                </a:solidFill>
              </a:rPr>
              <a:t>o</a:t>
            </a:r>
            <a:r>
              <a:rPr lang="en-US" sz="1600" b="1" dirty="0" smtClean="0">
                <a:solidFill>
                  <a:srgbClr val="00B0FF"/>
                </a:solidFill>
              </a:rPr>
              <a:t> 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          x</a:t>
            </a:r>
            <a:endParaRPr lang="en-US" sz="1600" b="1" dirty="0" smtClean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   o             </a:t>
            </a:r>
            <a:r>
              <a:rPr lang="en-US" sz="1600" b="1" dirty="0" err="1" smtClean="0">
                <a:solidFill>
                  <a:srgbClr val="00B0FF"/>
                </a:solidFill>
              </a:rPr>
              <a:t>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</a:t>
            </a:r>
            <a:r>
              <a:rPr lang="en-US" sz="1600" b="1" dirty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 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           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                   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                    x     </a:t>
            </a:r>
            <a:r>
              <a:rPr lang="en-US" sz="1600" b="1" dirty="0" smtClean="0">
                <a:solidFill>
                  <a:srgbClr val="00B0FF"/>
                </a:solidFill>
              </a:rPr>
              <a:t>o</a:t>
            </a:r>
            <a:r>
              <a:rPr lang="en-US" sz="1600" b="1" dirty="0" smtClean="0">
                <a:solidFill>
                  <a:srgbClr val="FF0000"/>
                </a:solidFill>
              </a:rPr>
              <a:t>     x</a:t>
            </a:r>
            <a:r>
              <a:rPr lang="en-US" sz="1600" b="1" dirty="0" smtClean="0">
                <a:solidFill>
                  <a:srgbClr val="00B0FF"/>
                </a:solidFill>
              </a:rPr>
              <a:t>            G</a:t>
            </a: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>
                <a:solidFill>
                  <a:srgbClr val="00B0FF"/>
                </a:solidFill>
              </a:rPr>
              <a:t> o      </a:t>
            </a:r>
            <a:r>
              <a:rPr lang="en-US" sz="1600" b="1" dirty="0" smtClean="0">
                <a:solidFill>
                  <a:srgbClr val="00B0FF"/>
                </a:solidFill>
              </a:rPr>
              <a:t>o                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endParaRPr lang="en-US" sz="1600" b="1" dirty="0">
              <a:solidFill>
                <a:srgbClr val="00B0FF"/>
              </a:solidFill>
            </a:endParaRPr>
          </a:p>
          <a:p>
            <a:endParaRPr lang="en-US" sz="1600" b="1" dirty="0">
              <a:solidFill>
                <a:srgbClr val="00B0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0287" y="457200"/>
            <a:ext cx="199072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cap="none" spc="8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Trail</a:t>
            </a:r>
            <a:r>
              <a:rPr lang="en-US" sz="2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Official</a:t>
            </a:r>
            <a:endParaRPr lang="en-US" sz="2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254070" y="4983394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</a:t>
            </a:r>
            <a:endParaRPr lang="en-US" sz="2400" b="1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879578" y="457200"/>
            <a:ext cx="201494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spc="8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Lead</a:t>
            </a:r>
            <a:r>
              <a:rPr lang="en-US" sz="2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Official</a:t>
            </a:r>
            <a:endParaRPr lang="en-US" sz="2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8076270" y="4495646"/>
            <a:ext cx="557439" cy="177800"/>
            <a:chOff x="7723474" y="1943165"/>
            <a:chExt cx="557439" cy="177800"/>
          </a:xfrm>
        </p:grpSpPr>
        <p:sp>
          <p:nvSpPr>
            <p:cNvPr id="33" name="Notched Right Arrow 32"/>
            <p:cNvSpPr/>
            <p:nvPr/>
          </p:nvSpPr>
          <p:spPr>
            <a:xfrm>
              <a:off x="7928488" y="1943165"/>
              <a:ext cx="352425" cy="177800"/>
            </a:xfrm>
            <a:prstGeom prst="notchedRightArrow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3474" y="1943165"/>
              <a:ext cx="177800" cy="177800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7656" y="2259681"/>
            <a:ext cx="1041827" cy="113383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591898" y="2977885"/>
            <a:ext cx="33758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63740" y="797621"/>
            <a:ext cx="7531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Whistle to stop play is the responsibility and Right of both Officials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194733" y="1219200"/>
            <a:ext cx="19460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But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Do not whistle a play from 40-50 </a:t>
            </a:r>
            <a:r>
              <a:rPr lang="en-US" dirty="0" err="1" smtClean="0"/>
              <a:t>yd</a:t>
            </a:r>
            <a:r>
              <a:rPr lang="en-US" dirty="0" smtClean="0"/>
              <a:t> away when your partner is right on the play.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4733" y="3987800"/>
            <a:ext cx="22562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Defer the call to the closer official unless your are sure partner was unaware of the foul (for example, it happened behind him/her)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94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95144" y="1344168"/>
            <a:ext cx="7267914" cy="5212080"/>
            <a:chOff x="2905217" y="1992835"/>
            <a:chExt cx="6658222" cy="456616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5217" y="2136485"/>
              <a:ext cx="6658222" cy="4422513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410075" y="1993392"/>
              <a:ext cx="1323975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Bench</a:t>
              </a:r>
              <a:endParaRPr lang="en-US" sz="12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877050" y="1992835"/>
              <a:ext cx="1323975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Bench</a:t>
              </a:r>
              <a:endParaRPr lang="en-US" sz="12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926812" y="238125"/>
            <a:ext cx="4462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Dual System of Control – Goal Kick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15035" y="1588780"/>
            <a:ext cx="480906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                                       </a:t>
            </a: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   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                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                        </a:t>
            </a:r>
            <a:r>
              <a:rPr lang="en-US" sz="1600" b="1" dirty="0" smtClean="0">
                <a:solidFill>
                  <a:srgbClr val="00B0FF"/>
                </a:solidFill>
              </a:rPr>
              <a:t>o</a:t>
            </a:r>
            <a:r>
              <a:rPr lang="en-US" sz="1600" b="1" dirty="0" smtClean="0">
                <a:solidFill>
                  <a:srgbClr val="FF0000"/>
                </a:solidFill>
              </a:rPr>
              <a:t>      x</a:t>
            </a:r>
            <a:r>
              <a:rPr lang="en-US" sz="1600" b="1" dirty="0">
                <a:solidFill>
                  <a:srgbClr val="00B0FF"/>
                </a:solidFill>
              </a:rPr>
              <a:t> </a:t>
            </a:r>
            <a:r>
              <a:rPr lang="en-US" sz="1600" b="1" dirty="0" smtClean="0">
                <a:solidFill>
                  <a:srgbClr val="00B0FF"/>
                </a:solidFill>
              </a:rPr>
              <a:t>                                  o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endParaRPr lang="en-US" sz="1600" b="1" dirty="0" smtClean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o 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          x</a:t>
            </a:r>
            <a:endParaRPr lang="en-US" sz="1600" b="1" dirty="0" smtClean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   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</a:t>
            </a:r>
            <a:r>
              <a:rPr lang="en-US" sz="1600" b="1" dirty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 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        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                    x     </a:t>
            </a:r>
            <a:r>
              <a:rPr lang="en-US" sz="1600" b="1" dirty="0" smtClean="0">
                <a:solidFill>
                  <a:srgbClr val="00B0FF"/>
                </a:solidFill>
              </a:rPr>
              <a:t>o</a:t>
            </a:r>
            <a:r>
              <a:rPr lang="en-US" sz="1600" b="1" dirty="0" smtClean="0">
                <a:solidFill>
                  <a:srgbClr val="FF0000"/>
                </a:solidFill>
              </a:rPr>
              <a:t>     x</a:t>
            </a:r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G</a:t>
            </a: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>
                <a:solidFill>
                  <a:srgbClr val="00B0FF"/>
                </a:solidFill>
              </a:rPr>
              <a:t> o      </a:t>
            </a:r>
            <a:r>
              <a:rPr lang="en-US" sz="1600" b="1" dirty="0" smtClean="0">
                <a:solidFill>
                  <a:srgbClr val="00B0FF"/>
                </a:solidFill>
              </a:rPr>
              <a:t>o                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endParaRPr lang="en-US" sz="1600" b="1" dirty="0">
              <a:solidFill>
                <a:srgbClr val="00B0FF"/>
              </a:solidFill>
            </a:endParaRPr>
          </a:p>
          <a:p>
            <a:endParaRPr lang="en-US" sz="1600" b="1" dirty="0">
              <a:solidFill>
                <a:srgbClr val="00B0FF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 rot="10800000">
            <a:off x="8508070" y="3869113"/>
            <a:ext cx="557439" cy="177800"/>
            <a:chOff x="7723474" y="1943165"/>
            <a:chExt cx="557439" cy="177800"/>
          </a:xfrm>
        </p:grpSpPr>
        <p:sp>
          <p:nvSpPr>
            <p:cNvPr id="10" name="Notched Right Arrow 9"/>
            <p:cNvSpPr/>
            <p:nvPr/>
          </p:nvSpPr>
          <p:spPr>
            <a:xfrm>
              <a:off x="7928488" y="1943165"/>
              <a:ext cx="352425" cy="177800"/>
            </a:xfrm>
            <a:prstGeom prst="notchedRightArrow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3474" y="1943165"/>
              <a:ext cx="177800" cy="177800"/>
            </a:xfrm>
            <a:prstGeom prst="rect">
              <a:avLst/>
            </a:prstGeom>
          </p:spPr>
        </p:pic>
      </p:grpSp>
      <p:sp>
        <p:nvSpPr>
          <p:cNvPr id="12" name="Rectangle 11"/>
          <p:cNvSpPr/>
          <p:nvPr/>
        </p:nvSpPr>
        <p:spPr>
          <a:xfrm>
            <a:off x="457200" y="457200"/>
            <a:ext cx="201494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spc="8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Lead</a:t>
            </a:r>
            <a:r>
              <a:rPr lang="en-US" sz="2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Official</a:t>
            </a:r>
            <a:endParaRPr lang="en-US" sz="2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875520" y="457200"/>
            <a:ext cx="199072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cap="none" spc="8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Trail</a:t>
            </a:r>
            <a:r>
              <a:rPr lang="en-US" sz="2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Official</a:t>
            </a:r>
            <a:endParaRPr lang="en-US" sz="2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170485" y="5620653"/>
            <a:ext cx="33758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13406" y="2373544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</a:t>
            </a:r>
            <a:endParaRPr lang="en-US" sz="2400" b="1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92640" y="1302144"/>
            <a:ext cx="2332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Check that ball is properly placed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692640" y="2188878"/>
            <a:ext cx="2238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Deal with time wasting if necessary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692640" y="3141133"/>
            <a:ext cx="199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Signal when all is ready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692640" y="3958013"/>
            <a:ext cx="23324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 in position to rule that the ball has cleared penalty area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692640" y="5181600"/>
            <a:ext cx="2285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 ready to move into position to deal with offside on </a:t>
            </a:r>
            <a:r>
              <a:rPr lang="en-US" dirty="0" smtClean="0">
                <a:solidFill>
                  <a:srgbClr val="00B0FF"/>
                </a:solidFill>
              </a:rPr>
              <a:t>o</a:t>
            </a:r>
            <a:r>
              <a:rPr lang="en-US" dirty="0" smtClean="0"/>
              <a:t> side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95276" y="1298448"/>
            <a:ext cx="2152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Handle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B0FF"/>
                </a:solidFill>
              </a:rPr>
              <a:t>o</a:t>
            </a:r>
            <a:r>
              <a:rPr lang="en-US" dirty="0" smtClean="0"/>
              <a:t> subs, if any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95275" y="2138987"/>
            <a:ext cx="2240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Indicate to </a:t>
            </a:r>
            <a:r>
              <a:rPr lang="en-US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 </a:t>
            </a:r>
            <a:r>
              <a:rPr lang="en-US" dirty="0" smtClean="0"/>
              <a:t>when all is ready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95275" y="2979526"/>
            <a:ext cx="2333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 in position to see action when ball lands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95275" y="3900665"/>
            <a:ext cx="23146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 ready to move into position to deal with offside on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side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95275" y="5067300"/>
            <a:ext cx="2305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 in position to see if ball clears penalty area on your side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860495" y="1973730"/>
            <a:ext cx="9526" cy="67331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50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95144" y="1344168"/>
            <a:ext cx="7269480" cy="5212080"/>
            <a:chOff x="2905217" y="1992835"/>
            <a:chExt cx="6658222" cy="456616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5217" y="2136485"/>
              <a:ext cx="6658222" cy="4422513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410075" y="1993392"/>
              <a:ext cx="1323975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Bench</a:t>
              </a:r>
              <a:endParaRPr lang="en-US" sz="12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877050" y="1992835"/>
              <a:ext cx="1323975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Bench</a:t>
              </a:r>
              <a:endParaRPr lang="en-US" sz="12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749551" y="238125"/>
            <a:ext cx="48171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Dual System of Control – Penalty Kick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60287" y="457200"/>
            <a:ext cx="199072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cap="none" spc="8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Trail</a:t>
            </a:r>
            <a:r>
              <a:rPr lang="en-US" sz="2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Official</a:t>
            </a:r>
            <a:endParaRPr lang="en-US" sz="2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879578" y="457200"/>
            <a:ext cx="201494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spc="8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Lead</a:t>
            </a:r>
            <a:r>
              <a:rPr lang="en-US" sz="2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Official</a:t>
            </a:r>
            <a:endParaRPr lang="en-US" sz="2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5036" y="3866702"/>
            <a:ext cx="308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21487" y="1896187"/>
            <a:ext cx="378798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                                       </a:t>
            </a: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   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                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   o</a:t>
            </a: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o  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</a:t>
            </a:r>
            <a:r>
              <a:rPr lang="en-US" sz="1600" b="1" dirty="0">
                <a:solidFill>
                  <a:srgbClr val="FF0000"/>
                </a:solidFill>
              </a:rPr>
              <a:t>x </a:t>
            </a:r>
            <a:r>
              <a:rPr lang="en-US" sz="1600" b="1" dirty="0" smtClean="0">
                <a:solidFill>
                  <a:srgbClr val="FF0000"/>
                </a:solidFill>
              </a:rPr>
              <a:t>                                   </a:t>
            </a:r>
            <a:r>
              <a:rPr lang="en-US" sz="1600" b="1" dirty="0" err="1" smtClean="0">
                <a:solidFill>
                  <a:srgbClr val="FF0000"/>
                </a:solidFill>
              </a:rPr>
              <a:t>x</a:t>
            </a:r>
            <a:endParaRPr lang="en-US" sz="1600" b="1" dirty="0" smtClean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  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00B0FF"/>
                </a:solidFill>
              </a:rPr>
              <a:t>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      </a:t>
            </a:r>
            <a:r>
              <a:rPr lang="en-US" sz="1600" b="1" dirty="0" err="1" smtClean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         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smtClean="0">
                <a:solidFill>
                  <a:srgbClr val="00B0FF"/>
                </a:solidFill>
              </a:rPr>
              <a:t>                                           </a:t>
            </a:r>
            <a:r>
              <a:rPr lang="en-US" sz="1600" b="1" dirty="0" smtClean="0">
                <a:solidFill>
                  <a:srgbClr val="00B0FF"/>
                </a:solidFill>
              </a:rPr>
              <a:t>o</a:t>
            </a:r>
            <a:r>
              <a:rPr lang="en-US" sz="1600" b="1" dirty="0" smtClean="0">
                <a:solidFill>
                  <a:srgbClr val="FF0000"/>
                </a:solidFill>
              </a:rPr>
              <a:t>    x</a:t>
            </a:r>
            <a:r>
              <a:rPr lang="en-US" sz="1600" b="1" dirty="0" smtClean="0">
                <a:solidFill>
                  <a:srgbClr val="00B0FF"/>
                </a:solidFill>
              </a:rPr>
              <a:t>o</a:t>
            </a: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 </a:t>
            </a:r>
            <a:r>
              <a:rPr lang="en-US" sz="1600" b="1" dirty="0" smtClean="0">
                <a:solidFill>
                  <a:srgbClr val="00B0FF"/>
                </a:solidFill>
              </a:rPr>
              <a:t>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    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       o</a:t>
            </a:r>
            <a:endParaRPr lang="en-US" sz="1600" b="1" dirty="0">
              <a:solidFill>
                <a:srgbClr val="00B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28242" y="3866702"/>
            <a:ext cx="308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FF"/>
                </a:solidFill>
              </a:rPr>
              <a:t>G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8470803" y="3943293"/>
            <a:ext cx="557439" cy="177800"/>
            <a:chOff x="7723474" y="1943165"/>
            <a:chExt cx="557439" cy="177800"/>
          </a:xfrm>
        </p:grpSpPr>
        <p:sp>
          <p:nvSpPr>
            <p:cNvPr id="14" name="Notched Right Arrow 13"/>
            <p:cNvSpPr/>
            <p:nvPr/>
          </p:nvSpPr>
          <p:spPr>
            <a:xfrm>
              <a:off x="7928488" y="1943165"/>
              <a:ext cx="352425" cy="177800"/>
            </a:xfrm>
            <a:prstGeom prst="notchedRightArrow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3474" y="1943165"/>
              <a:ext cx="177800" cy="177800"/>
            </a:xfrm>
            <a:prstGeom prst="rect">
              <a:avLst/>
            </a:prstGeom>
          </p:spPr>
        </p:pic>
      </p:grpSp>
      <p:sp>
        <p:nvSpPr>
          <p:cNvPr id="16" name="Rectangle 15"/>
          <p:cNvSpPr/>
          <p:nvPr/>
        </p:nvSpPr>
        <p:spPr>
          <a:xfrm>
            <a:off x="9118985" y="4557944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</a:t>
            </a:r>
            <a:endParaRPr lang="en-US" sz="2400" b="1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68880" y="2260475"/>
            <a:ext cx="33758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1213183"/>
            <a:ext cx="2114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necessary, deal with kicker and spotting the ball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" y="2299847"/>
            <a:ext cx="20478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May sure players are outside penalty area and arc. No player closer to end line than penalty kick mark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" y="4284427"/>
            <a:ext cx="19335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 ready to retreat up field and deal with touch line.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" y="5632918"/>
            <a:ext cx="2114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Watch for shot directly off cross bar or upright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692640" y="1214326"/>
            <a:ext cx="2114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necessary, deal with kicker and spotting the ball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692640" y="2491307"/>
            <a:ext cx="2014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 instructions to keeper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692640" y="3572481"/>
            <a:ext cx="2014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in position to see goal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692640" y="4572463"/>
            <a:ext cx="2014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Blow whistle when all is ready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653155" y="5572445"/>
            <a:ext cx="22018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Determine if kicker and keeper followed proper procedure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2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95144" y="1344168"/>
            <a:ext cx="7269480" cy="5212080"/>
            <a:chOff x="2905217" y="1992835"/>
            <a:chExt cx="6658222" cy="456616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5217" y="2136485"/>
              <a:ext cx="6658222" cy="4422513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410075" y="1993392"/>
              <a:ext cx="1323975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Bench</a:t>
              </a:r>
              <a:endParaRPr lang="en-US" sz="12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877050" y="1992835"/>
              <a:ext cx="1323975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Bench</a:t>
              </a:r>
              <a:endParaRPr lang="en-US" sz="12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659112" y="238125"/>
            <a:ext cx="4998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Dual System of Control – Corner Kick </a:t>
            </a:r>
            <a:r>
              <a:rPr lang="en-US" sz="2400" dirty="0" smtClean="0">
                <a:latin typeface="Comic Sans MS" panose="030F0702030302020204" pitchFamily="66" charset="0"/>
                <a:cs typeface="Courier New" panose="02070309020205020404" pitchFamily="49" charset="0"/>
              </a:rPr>
              <a:t>I</a:t>
            </a:r>
            <a:endParaRPr lang="en-US" sz="2400" dirty="0">
              <a:latin typeface="Comic Sans MS" panose="030F0702030302020204" pitchFamily="66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0287" y="457200"/>
            <a:ext cx="199072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cap="none" spc="8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Trail</a:t>
            </a:r>
            <a:r>
              <a:rPr lang="en-US" sz="2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Official</a:t>
            </a:r>
            <a:endParaRPr lang="en-US" sz="2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79578" y="457200"/>
            <a:ext cx="201494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spc="8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Lead</a:t>
            </a:r>
            <a:r>
              <a:rPr lang="en-US" sz="2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Official</a:t>
            </a:r>
            <a:endParaRPr lang="en-US" sz="2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2" name="Notched Right Arrow 11"/>
          <p:cNvSpPr/>
          <p:nvPr/>
        </p:nvSpPr>
        <p:spPr>
          <a:xfrm rot="15130130">
            <a:off x="8962480" y="5939177"/>
            <a:ext cx="352425" cy="177800"/>
          </a:xfrm>
          <a:prstGeom prst="notchedRightArrow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160915" y="6214379"/>
            <a:ext cx="177800" cy="1778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415036" y="3866702"/>
            <a:ext cx="308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29954" y="1819987"/>
            <a:ext cx="378798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                                       </a:t>
            </a: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   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                </a:t>
            </a:r>
            <a:endParaRPr lang="en-US" sz="1600" b="1" dirty="0">
              <a:solidFill>
                <a:srgbClr val="FF0000"/>
              </a:solidFill>
            </a:endParaRPr>
          </a:p>
          <a:p>
            <a:endParaRPr lang="en-US" sz="1600" b="1" dirty="0" smtClean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o       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x</a:t>
            </a:r>
            <a:endParaRPr lang="en-US" sz="1600" b="1" dirty="0" smtClean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    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00B0FF"/>
                </a:solidFill>
              </a:rPr>
              <a:t>      o              </a:t>
            </a:r>
            <a:r>
              <a:rPr lang="en-US" sz="1600" b="1" dirty="0" err="1" smtClean="0">
                <a:solidFill>
                  <a:srgbClr val="00B0FF"/>
                </a:solidFill>
              </a:rPr>
              <a:t>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           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 smtClean="0">
                <a:solidFill>
                  <a:srgbClr val="00B0FF"/>
                </a:solidFill>
              </a:rPr>
              <a:t> </a:t>
            </a:r>
            <a:r>
              <a:rPr lang="en-US" sz="1600" b="1" dirty="0">
                <a:solidFill>
                  <a:srgbClr val="00B0FF"/>
                </a:solidFill>
              </a:rPr>
              <a:t>o </a:t>
            </a:r>
            <a:r>
              <a:rPr lang="en-US" sz="1600" b="1" dirty="0" smtClean="0">
                <a:solidFill>
                  <a:srgbClr val="00B0FF"/>
                </a:solidFill>
              </a:rPr>
              <a:t> 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o</a:t>
            </a:r>
            <a:r>
              <a:rPr lang="en-US" sz="1600" b="1" dirty="0" smtClean="0">
                <a:solidFill>
                  <a:srgbClr val="FF0000"/>
                </a:solidFill>
              </a:rPr>
              <a:t>     x</a:t>
            </a:r>
            <a:r>
              <a:rPr lang="en-US" sz="1600" b="1" dirty="0" smtClean="0">
                <a:solidFill>
                  <a:srgbClr val="00B0FF"/>
                </a:solidFill>
              </a:rPr>
              <a:t>  o</a:t>
            </a:r>
            <a:r>
              <a:rPr lang="en-US" sz="1600" b="1" dirty="0">
                <a:solidFill>
                  <a:srgbClr val="00B0FF"/>
                </a:solidFill>
              </a:rPr>
              <a:t> </a:t>
            </a:r>
            <a:r>
              <a:rPr lang="en-US" sz="1600" b="1" dirty="0" smtClean="0">
                <a:solidFill>
                  <a:srgbClr val="00B0FF"/>
                </a:solidFill>
              </a:rPr>
              <a:t>            G</a:t>
            </a: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 </a:t>
            </a:r>
            <a:r>
              <a:rPr lang="en-US" sz="1600" b="1" dirty="0" smtClean="0">
                <a:solidFill>
                  <a:srgbClr val="00B0FF"/>
                </a:solidFill>
              </a:rPr>
              <a:t> o</a:t>
            </a:r>
            <a:endParaRPr lang="en-US" sz="1600" b="1" dirty="0">
              <a:solidFill>
                <a:srgbClr val="00B0FF"/>
              </a:solidFill>
            </a:endParaRPr>
          </a:p>
          <a:p>
            <a:r>
              <a:rPr lang="en-US" sz="1600" b="1" dirty="0" smtClean="0">
                <a:solidFill>
                  <a:srgbClr val="00B0FF"/>
                </a:solidFill>
              </a:rPr>
              <a:t>             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x</a:t>
            </a:r>
            <a:r>
              <a:rPr lang="en-US" sz="1600" b="1" dirty="0">
                <a:solidFill>
                  <a:srgbClr val="00B0FF"/>
                </a:solidFill>
              </a:rPr>
              <a:t> </a:t>
            </a:r>
            <a:r>
              <a:rPr lang="en-US" sz="1600" b="1" dirty="0" smtClean="0">
                <a:solidFill>
                  <a:srgbClr val="00B0FF"/>
                </a:solidFill>
              </a:rPr>
              <a:t> o</a:t>
            </a:r>
            <a:endParaRPr lang="en-US" sz="1600" b="1" dirty="0">
              <a:solidFill>
                <a:srgbClr val="00B0FF"/>
              </a:solidFill>
            </a:endParaRPr>
          </a:p>
          <a:p>
            <a:endParaRPr lang="en-US" sz="1600" b="1" dirty="0">
              <a:solidFill>
                <a:srgbClr val="00B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38692" y="6323260"/>
            <a:ext cx="2792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195885" y="2260475"/>
            <a:ext cx="33758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178254" y="4557944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</a:t>
            </a:r>
            <a:endParaRPr lang="en-US" sz="2400" b="1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199" y="1218089"/>
            <a:ext cx="1765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 in position to spot fouls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199" y="1934104"/>
            <a:ext cx="19285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Watch action near keeper. </a:t>
            </a:r>
            <a:r>
              <a:rPr lang="en-US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 </a:t>
            </a:r>
            <a:r>
              <a:rPr lang="en-US" dirty="0" smtClean="0"/>
              <a:t>must watch initial ball flight to see if it stays in bounds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" y="3481116"/>
            <a:ext cx="18890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 ready to sprint back up field in case of a counter attack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7199" y="4788776"/>
            <a:ext cx="19285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Deal with possible subs (</a:t>
            </a:r>
            <a:r>
              <a:rPr lang="en-US" b="1" dirty="0" smtClean="0">
                <a:solidFill>
                  <a:srgbClr val="00B0FF"/>
                </a:solidFill>
              </a:rPr>
              <a:t>o</a:t>
            </a:r>
            <a:r>
              <a:rPr lang="en-US" dirty="0" smtClean="0"/>
              <a:t> only if 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subs)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81601" y="5811011"/>
            <a:ext cx="2004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Indicate to </a:t>
            </a:r>
            <a:r>
              <a:rPr lang="en-US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</a:t>
            </a:r>
            <a:r>
              <a:rPr lang="en-US" dirty="0" smtClean="0"/>
              <a:t> when all is ready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692640" y="1216152"/>
            <a:ext cx="2216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Make sure ball is properly in corner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692640" y="2026437"/>
            <a:ext cx="2201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Watch initial flight of ball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692640" y="2836722"/>
            <a:ext cx="2281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Focus on action where ball comes down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692640" y="3647007"/>
            <a:ext cx="22816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 ready to move up field or find second-to-last defender and deal with </a:t>
            </a:r>
            <a:r>
              <a:rPr lang="en-US" dirty="0" err="1" smtClean="0"/>
              <a:t>offsides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692640" y="5011290"/>
            <a:ext cx="2103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Signal start of play – </a:t>
            </a:r>
            <a:r>
              <a:rPr lang="en-US" i="1" dirty="0" smtClean="0"/>
              <a:t>if necessary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9357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1497</Words>
  <Application>Microsoft Office PowerPoint</Application>
  <PresentationFormat>Widescreen</PresentationFormat>
  <Paragraphs>404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Courier New</vt:lpstr>
      <vt:lpstr>Office Theme</vt:lpstr>
      <vt:lpstr>Dual System of Control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System of Control</dc:title>
  <dc:creator>Frederick Rich</dc:creator>
  <cp:lastModifiedBy>Frederick Rich</cp:lastModifiedBy>
  <cp:revision>63</cp:revision>
  <dcterms:created xsi:type="dcterms:W3CDTF">2016-06-04T18:50:33Z</dcterms:created>
  <dcterms:modified xsi:type="dcterms:W3CDTF">2016-08-14T18:26:52Z</dcterms:modified>
</cp:coreProperties>
</file>